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52"/>
  </p:notesMasterIdLst>
  <p:sldIdLst>
    <p:sldId id="799" r:id="rId2"/>
    <p:sldId id="623" r:id="rId3"/>
    <p:sldId id="625" r:id="rId4"/>
    <p:sldId id="685" r:id="rId5"/>
    <p:sldId id="770" r:id="rId6"/>
    <p:sldId id="686" r:id="rId7"/>
    <p:sldId id="776" r:id="rId8"/>
    <p:sldId id="764" r:id="rId9"/>
    <p:sldId id="765" r:id="rId10"/>
    <p:sldId id="766" r:id="rId11"/>
    <p:sldId id="767" r:id="rId12"/>
    <p:sldId id="768" r:id="rId13"/>
    <p:sldId id="769" r:id="rId14"/>
    <p:sldId id="737" r:id="rId15"/>
    <p:sldId id="758" r:id="rId16"/>
    <p:sldId id="759" r:id="rId17"/>
    <p:sldId id="760" r:id="rId18"/>
    <p:sldId id="761" r:id="rId19"/>
    <p:sldId id="762" r:id="rId20"/>
    <p:sldId id="763" r:id="rId21"/>
    <p:sldId id="734" r:id="rId22"/>
    <p:sldId id="735" r:id="rId23"/>
    <p:sldId id="736" r:id="rId24"/>
    <p:sldId id="738" r:id="rId25"/>
    <p:sldId id="740" r:id="rId26"/>
    <p:sldId id="739" r:id="rId27"/>
    <p:sldId id="742" r:id="rId28"/>
    <p:sldId id="743" r:id="rId29"/>
    <p:sldId id="744" r:id="rId30"/>
    <p:sldId id="745" r:id="rId31"/>
    <p:sldId id="777" r:id="rId32"/>
    <p:sldId id="778" r:id="rId33"/>
    <p:sldId id="725" r:id="rId34"/>
    <p:sldId id="797" r:id="rId35"/>
    <p:sldId id="798" r:id="rId36"/>
    <p:sldId id="775" r:id="rId37"/>
    <p:sldId id="750" r:id="rId38"/>
    <p:sldId id="746" r:id="rId39"/>
    <p:sldId id="747" r:id="rId40"/>
    <p:sldId id="748" r:id="rId41"/>
    <p:sldId id="757" r:id="rId42"/>
    <p:sldId id="751" r:id="rId43"/>
    <p:sldId id="752" r:id="rId44"/>
    <p:sldId id="753" r:id="rId45"/>
    <p:sldId id="754" r:id="rId46"/>
    <p:sldId id="781" r:id="rId47"/>
    <p:sldId id="755" r:id="rId48"/>
    <p:sldId id="756" r:id="rId49"/>
    <p:sldId id="782" r:id="rId50"/>
    <p:sldId id="800" r:id="rId5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842" y="-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1557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6569C9-1036-4565-B537-F44CDEA6552C}" type="datetimeFigureOut">
              <a:rPr lang="en-US" smtClean="0"/>
              <a:pPr/>
              <a:t>2/27/2013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1C0D8B-7DF8-4336-A296-38DE6931CA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470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2/27/2013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2/27/2013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2/27/2013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2/27/2013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2/27/2013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2/27/2013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2/27/2013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2/27/2013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2/27/2013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2/27/2013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1030B-9593-45CE-AA31-4430EF7A5D91}" type="datetimeFigureOut">
              <a:rPr lang="en-US" smtClean="0"/>
              <a:pPr/>
              <a:t>2/27/2013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1030B-9593-45CE-AA31-4430EF7A5D91}" type="datetimeFigureOut">
              <a:rPr lang="en-US" smtClean="0"/>
              <a:pPr/>
              <a:t>2/27/2013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4E548E-32AD-4166-AF27-ACF58AAE0C3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68962"/>
          </a:xfrm>
        </p:spPr>
        <p:txBody>
          <a:bodyPr>
            <a:normAutofit/>
          </a:bodyPr>
          <a:lstStyle/>
          <a:p>
            <a:r>
              <a:rPr lang="en-US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Complete Theatre as a Single Robot </a:t>
            </a:r>
            <a:endParaRPr lang="en-US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410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30" y="10510"/>
            <a:ext cx="9112469" cy="1056290"/>
          </a:xfrm>
        </p:spPr>
        <p:txBody>
          <a:bodyPr>
            <a:noAutofit/>
          </a:bodyPr>
          <a:lstStyle/>
          <a:p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mechanical design concept</a:t>
            </a:r>
            <a:endParaRPr 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410200"/>
          </a:xfrm>
        </p:spPr>
        <p:txBody>
          <a:bodyPr>
            <a:no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Complete automated system </a:t>
            </a:r>
            <a:r>
              <a:rPr lang="en-US" sz="2000" dirty="0" smtClean="0"/>
              <a:t>of:</a:t>
            </a:r>
          </a:p>
          <a:p>
            <a:pPr lvl="1"/>
            <a:r>
              <a:rPr lang="en-US" sz="1600" dirty="0" smtClean="0"/>
              <a:t> robots,</a:t>
            </a:r>
          </a:p>
          <a:p>
            <a:pPr lvl="1"/>
            <a:r>
              <a:rPr lang="en-US" sz="1600" dirty="0" smtClean="0"/>
              <a:t> controlled cameras,</a:t>
            </a:r>
          </a:p>
          <a:p>
            <a:pPr lvl="1"/>
            <a:r>
              <a:rPr lang="en-US" sz="1600" dirty="0" smtClean="0"/>
              <a:t> controlled furniture, smoke machines, fountains, </a:t>
            </a:r>
          </a:p>
          <a:p>
            <a:pPr lvl="1"/>
            <a:r>
              <a:rPr lang="en-US" sz="1600" dirty="0" smtClean="0"/>
              <a:t>curtains,</a:t>
            </a:r>
          </a:p>
          <a:p>
            <a:pPr lvl="1"/>
            <a:r>
              <a:rPr lang="en-US" sz="1600" dirty="0" smtClean="0"/>
              <a:t> lights and sounds. </a:t>
            </a:r>
          </a:p>
          <a:p>
            <a:r>
              <a:rPr lang="en-US" sz="2000" dirty="0" smtClean="0"/>
              <a:t>More than in standard theatre.</a:t>
            </a:r>
          </a:p>
          <a:p>
            <a:r>
              <a:rPr lang="en-US" sz="2000" dirty="0" smtClean="0"/>
              <a:t>Controlled by a </a:t>
            </a:r>
            <a:r>
              <a:rPr lang="en-US" sz="2000" dirty="0" smtClean="0">
                <a:solidFill>
                  <a:srgbClr val="FF0000"/>
                </a:solidFill>
              </a:rPr>
              <a:t>centralized or distributed </a:t>
            </a:r>
            <a:r>
              <a:rPr lang="en-US" sz="2000" dirty="0" smtClean="0"/>
              <a:t>computer system.</a:t>
            </a:r>
            <a:endParaRPr lang="en-US" sz="2000" dirty="0"/>
          </a:p>
          <a:p>
            <a:r>
              <a:rPr lang="en-US" sz="2000" dirty="0" smtClean="0"/>
              <a:t>Actors are physical robots with </a:t>
            </a:r>
            <a:r>
              <a:rPr lang="en-US" sz="2000" dirty="0" smtClean="0">
                <a:solidFill>
                  <a:srgbClr val="FF0000"/>
                </a:solidFill>
              </a:rPr>
              <a:t>replaceable</a:t>
            </a:r>
            <a:r>
              <a:rPr lang="en-US" sz="2000" dirty="0" smtClean="0"/>
              <a:t> standard components.</a:t>
            </a:r>
          </a:p>
          <a:p>
            <a:pPr lvl="1"/>
            <a:r>
              <a:rPr lang="en-US" sz="1600" dirty="0"/>
              <a:t>I</a:t>
            </a:r>
            <a:r>
              <a:rPr lang="en-US" sz="1600" dirty="0" smtClean="0"/>
              <a:t> could take their heads off.</a:t>
            </a:r>
          </a:p>
          <a:p>
            <a:pPr lvl="1"/>
            <a:r>
              <a:rPr lang="en-US" sz="1600" dirty="0" smtClean="0"/>
              <a:t>I could take their hands off.</a:t>
            </a:r>
          </a:p>
          <a:p>
            <a:pPr lvl="1"/>
            <a:r>
              <a:rPr lang="en-US" sz="1600" dirty="0" smtClean="0"/>
              <a:t>I </a:t>
            </a:r>
            <a:r>
              <a:rPr lang="en-US" sz="1600" dirty="0"/>
              <a:t> </a:t>
            </a:r>
            <a:r>
              <a:rPr lang="en-US" sz="1600" dirty="0" smtClean="0"/>
              <a:t>want to create  </a:t>
            </a:r>
            <a:r>
              <a:rPr lang="en-US" sz="1600" dirty="0" smtClean="0">
                <a:solidFill>
                  <a:srgbClr val="FF0000"/>
                </a:solidFill>
              </a:rPr>
              <a:t>Lego-like system of components </a:t>
            </a:r>
            <a:r>
              <a:rPr lang="en-US" sz="1600" dirty="0" smtClean="0"/>
              <a:t>to build robots:</a:t>
            </a:r>
          </a:p>
          <a:p>
            <a:pPr lvl="2"/>
            <a:r>
              <a:rPr lang="en-US" sz="1400" dirty="0" smtClean="0"/>
              <a:t>Lego NXT, </a:t>
            </a:r>
          </a:p>
          <a:p>
            <a:pPr lvl="2"/>
            <a:r>
              <a:rPr lang="en-US" sz="1400" dirty="0" err="1" smtClean="0"/>
              <a:t>Tetrix</a:t>
            </a:r>
            <a:r>
              <a:rPr lang="en-US" sz="1400" dirty="0" smtClean="0"/>
              <a:t>, </a:t>
            </a:r>
          </a:p>
          <a:p>
            <a:pPr lvl="2"/>
            <a:r>
              <a:rPr lang="en-US" sz="1400" dirty="0" err="1" smtClean="0"/>
              <a:t>Lynxmotion</a:t>
            </a:r>
            <a:r>
              <a:rPr lang="en-US" sz="1400" dirty="0" smtClean="0"/>
              <a:t>, etc.</a:t>
            </a:r>
          </a:p>
          <a:p>
            <a:pPr lvl="1"/>
            <a:r>
              <a:rPr lang="en-US" sz="1600" dirty="0" smtClean="0"/>
              <a:t>Connected to </a:t>
            </a:r>
            <a:r>
              <a:rPr lang="en-US" sz="1600" dirty="0" smtClean="0">
                <a:solidFill>
                  <a:srgbClr val="FF0000"/>
                </a:solidFill>
              </a:rPr>
              <a:t>internet</a:t>
            </a:r>
            <a:r>
              <a:rPr lang="en-US" sz="1600" dirty="0" smtClean="0"/>
              <a:t> to acquire knowledge necessary for conversation and behavior</a:t>
            </a:r>
          </a:p>
          <a:p>
            <a:pPr lvl="1"/>
            <a:r>
              <a:rPr lang="en-US" sz="1600" dirty="0" smtClean="0"/>
              <a:t>Use GSP, cameras, gyros, accelerometers and other sophisticated sensors for </a:t>
            </a:r>
            <a:r>
              <a:rPr lang="en-US" sz="1600" dirty="0" smtClean="0">
                <a:solidFill>
                  <a:srgbClr val="FF0000"/>
                </a:solidFill>
              </a:rPr>
              <a:t>information acquisition.</a:t>
            </a:r>
          </a:p>
          <a:p>
            <a:pPr lvl="1"/>
            <a:endParaRPr lang="en-US" sz="16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Autofit/>
          </a:bodyPr>
          <a:lstStyle/>
          <a:p>
            <a:r>
              <a:rPr lang="en-US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Robot Design</a:t>
            </a:r>
            <a:endParaRPr lang="en-US" sz="8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839200" cy="5105400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The system will be based on </a:t>
            </a:r>
            <a:r>
              <a:rPr lang="en-US" dirty="0" smtClean="0">
                <a:solidFill>
                  <a:srgbClr val="FF0000"/>
                </a:solidFill>
              </a:rPr>
              <a:t>components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From </a:t>
            </a:r>
            <a:r>
              <a:rPr lang="en-US" dirty="0" smtClean="0">
                <a:solidFill>
                  <a:srgbClr val="FF0000"/>
                </a:solidFill>
              </a:rPr>
              <a:t>inexpensive to expensive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A cheap hand for waving hello</a:t>
            </a:r>
          </a:p>
          <a:p>
            <a:pPr lvl="1"/>
            <a:r>
              <a:rPr lang="en-US" dirty="0" smtClean="0"/>
              <a:t>An expensive hand to grab items.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The robots in the theatre will be </a:t>
            </a:r>
            <a:r>
              <a:rPr lang="en-US" dirty="0" smtClean="0">
                <a:solidFill>
                  <a:srgbClr val="FF0000"/>
                </a:solidFill>
              </a:rPr>
              <a:t>seen by a camera </a:t>
            </a:r>
            <a:r>
              <a:rPr lang="en-US" dirty="0" smtClean="0"/>
              <a:t>and transmitted to world through Internet.</a:t>
            </a:r>
          </a:p>
          <a:p>
            <a:endParaRPr lang="en-US" dirty="0" smtClean="0"/>
          </a:p>
          <a:p>
            <a:r>
              <a:rPr lang="en-US" dirty="0" smtClean="0"/>
              <a:t>People from outside will be </a:t>
            </a:r>
            <a:r>
              <a:rPr lang="en-US" dirty="0" smtClean="0">
                <a:solidFill>
                  <a:srgbClr val="FF0000"/>
                </a:solidFill>
              </a:rPr>
              <a:t>able to control </a:t>
            </a:r>
            <a:r>
              <a:rPr lang="en-US" dirty="0" smtClean="0"/>
              <a:t>one or more robots and connect the robots to their autonomous or semi-autonomous software.</a:t>
            </a:r>
          </a:p>
          <a:p>
            <a:endParaRPr lang="en-US" dirty="0" smtClean="0"/>
          </a:p>
          <a:p>
            <a:r>
              <a:rPr lang="en-US" dirty="0" smtClean="0"/>
              <a:t>Various variants of </a:t>
            </a:r>
            <a:r>
              <a:rPr lang="en-US" dirty="0" smtClean="0">
                <a:solidFill>
                  <a:srgbClr val="FF0000"/>
                </a:solidFill>
              </a:rPr>
              <a:t>simplified Turing tests </a:t>
            </a:r>
            <a:r>
              <a:rPr lang="en-US" dirty="0" smtClean="0"/>
              <a:t>will be designed.</a:t>
            </a:r>
          </a:p>
          <a:p>
            <a:endParaRPr lang="en-US" dirty="0"/>
          </a:p>
          <a:p>
            <a:r>
              <a:rPr lang="en-US" dirty="0" smtClean="0"/>
              <a:t>No complicated wiring. Just </a:t>
            </a:r>
            <a:r>
              <a:rPr lang="en-US" dirty="0" smtClean="0">
                <a:solidFill>
                  <a:srgbClr val="FF0000"/>
                </a:solidFill>
              </a:rPr>
              <a:t>snap-in design </a:t>
            </a:r>
            <a:r>
              <a:rPr lang="en-US" dirty="0" smtClean="0"/>
              <a:t>with connectors.</a:t>
            </a:r>
          </a:p>
          <a:p>
            <a:pPr lvl="1"/>
            <a:r>
              <a:rPr lang="en-US" dirty="0" smtClean="0"/>
              <a:t>Immediate replacement of a broken hand.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828800"/>
          </a:xfrm>
        </p:spPr>
        <p:txBody>
          <a:bodyPr>
            <a:noAutofit/>
          </a:bodyPr>
          <a:lstStyle/>
          <a:p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Theory of Robot Theatre?</a:t>
            </a:r>
            <a:endParaRPr lang="en-US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514600"/>
            <a:ext cx="8458200" cy="4267200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Motion Theory:</a:t>
            </a:r>
          </a:p>
          <a:p>
            <a:pPr marL="914400" lvl="1" indent="-514350"/>
            <a:r>
              <a:rPr lang="en-US" dirty="0" smtClean="0"/>
              <a:t>Motions with symbolic values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Theory of sign</a:t>
            </a:r>
          </a:p>
          <a:p>
            <a:pPr marL="914400" lvl="1" indent="-514350"/>
            <a:r>
              <a:rPr lang="en-US" dirty="0" smtClean="0"/>
              <a:t>Creation of scripts, generalized events, motions  </a:t>
            </a:r>
          </a:p>
          <a:p>
            <a:pPr marL="914400" lvl="1" indent="-514350">
              <a:buNone/>
            </a:pPr>
            <a:r>
              <a:rPr lang="en-US" dirty="0" smtClean="0"/>
              <a:t>       to carry meaning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Robot theories </a:t>
            </a:r>
            <a:r>
              <a:rPr lang="en-US" dirty="0" smtClean="0"/>
              <a:t>that may be used: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Machine Learning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Robot Vision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Sensor Integration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Motion: kinematics, inverse kinematics, dynamics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Group dynamics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Developmental robots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636838"/>
            <a:ext cx="8229600" cy="715962"/>
          </a:xfrm>
        </p:spPr>
        <p:txBody>
          <a:bodyPr>
            <a:noAutofit/>
          </a:bodyPr>
          <a:lstStyle/>
          <a:p>
            <a:r>
              <a:rPr lang="en-US" sz="1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robot theatre</a:t>
            </a:r>
            <a:endParaRPr lang="en-US" sz="11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140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r>
              <a:rPr lang="en-US" dirty="0" smtClean="0"/>
              <a:t>Realizations of Robot Theatres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Animatronic</a:t>
            </a:r>
            <a:r>
              <a:rPr lang="en-US" dirty="0" smtClean="0"/>
              <a:t> “Canned” Robot theatre of humanoid robots</a:t>
            </a:r>
          </a:p>
          <a:p>
            <a:pPr lvl="1"/>
            <a:r>
              <a:rPr lang="en-US" dirty="0" smtClean="0"/>
              <a:t>Disneyworld, Disneyland, Pizza Theatre</a:t>
            </a:r>
          </a:p>
          <a:p>
            <a:r>
              <a:rPr lang="en-US" dirty="0" smtClean="0"/>
              <a:t>Theatre of mobile robots with some </a:t>
            </a:r>
            <a:r>
              <a:rPr lang="en-US" dirty="0" smtClean="0">
                <a:solidFill>
                  <a:srgbClr val="FF0000"/>
                </a:solidFill>
              </a:rPr>
              <a:t>improvisation</a:t>
            </a:r>
          </a:p>
          <a:p>
            <a:pPr lvl="1"/>
            <a:r>
              <a:rPr lang="en-US" dirty="0" smtClean="0"/>
              <a:t> </a:t>
            </a:r>
            <a:r>
              <a:rPr lang="en-US" dirty="0" err="1" smtClean="0"/>
              <a:t>Ullanta</a:t>
            </a:r>
            <a:r>
              <a:rPr lang="en-US" dirty="0" smtClean="0"/>
              <a:t> 2000</a:t>
            </a:r>
          </a:p>
          <a:p>
            <a:r>
              <a:rPr lang="en-US" dirty="0" smtClean="0"/>
              <a:t>Theatre of mobile </a:t>
            </a:r>
            <a:r>
              <a:rPr lang="en-US" dirty="0" smtClean="0">
                <a:solidFill>
                  <a:srgbClr val="FF0000"/>
                </a:solidFill>
              </a:rPr>
              <a:t>robots and humans</a:t>
            </a:r>
          </a:p>
          <a:p>
            <a:pPr lvl="1"/>
            <a:r>
              <a:rPr lang="en-US" dirty="0" err="1" smtClean="0"/>
              <a:t>Hedda</a:t>
            </a:r>
            <a:r>
              <a:rPr lang="en-US" dirty="0" smtClean="0"/>
              <a:t> </a:t>
            </a:r>
            <a:r>
              <a:rPr lang="en-US" dirty="0" err="1" smtClean="0"/>
              <a:t>Gabler</a:t>
            </a:r>
            <a:r>
              <a:rPr lang="en-US" dirty="0" smtClean="0"/>
              <a:t> , Broadway, 2008</a:t>
            </a:r>
          </a:p>
          <a:p>
            <a:pPr lvl="1"/>
            <a:r>
              <a:rPr lang="en-US" dirty="0" smtClean="0"/>
              <a:t>Phantom in Opera, 2008</a:t>
            </a:r>
          </a:p>
          <a:p>
            <a:pPr lvl="1"/>
            <a:r>
              <a:rPr lang="en-US" dirty="0" smtClean="0"/>
              <a:t>Switzerland 2009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304800"/>
            <a:ext cx="8001000" cy="280076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Animatronic</a:t>
            </a:r>
            <a:r>
              <a:rPr lang="en-US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Theatre</a:t>
            </a:r>
            <a:endParaRPr lang="en-US" sz="8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76400" y="3124200"/>
            <a:ext cx="4876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Actors: </a:t>
            </a:r>
            <a:r>
              <a:rPr lang="en-US" sz="3600" dirty="0" smtClean="0"/>
              <a:t>robots</a:t>
            </a:r>
          </a:p>
          <a:p>
            <a:r>
              <a:rPr lang="en-US" sz="3600" b="1" dirty="0" smtClean="0"/>
              <a:t>Directors: </a:t>
            </a:r>
            <a:r>
              <a:rPr lang="en-US" sz="3600" dirty="0" smtClean="0"/>
              <a:t>none</a:t>
            </a:r>
          </a:p>
          <a:p>
            <a:r>
              <a:rPr lang="en-US" sz="3600" b="1" dirty="0" smtClean="0"/>
              <a:t>Public: </a:t>
            </a:r>
            <a:r>
              <a:rPr lang="en-US" sz="3600" dirty="0" smtClean="0"/>
              <a:t>no feedback</a:t>
            </a:r>
          </a:p>
          <a:p>
            <a:r>
              <a:rPr lang="en-US" sz="3600" b="1" dirty="0" smtClean="0"/>
              <a:t>Action: </a:t>
            </a:r>
            <a:r>
              <a:rPr lang="en-US" sz="3600" dirty="0" smtClean="0"/>
              <a:t> fixed</a:t>
            </a:r>
          </a:p>
          <a:p>
            <a:r>
              <a:rPr lang="en-US" sz="3600" b="1" dirty="0" smtClean="0"/>
              <a:t>Example: </a:t>
            </a:r>
            <a:r>
              <a:rPr lang="en-US" sz="3600" dirty="0" smtClean="0"/>
              <a:t>Disney World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68274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381000"/>
            <a:ext cx="8001000" cy="280076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Interaction Theatre</a:t>
            </a:r>
            <a:endParaRPr lang="en-US" sz="8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52600" y="3581400"/>
            <a:ext cx="4876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Actors: </a:t>
            </a:r>
            <a:r>
              <a:rPr lang="en-US" sz="3600" dirty="0" smtClean="0"/>
              <a:t>robots</a:t>
            </a:r>
          </a:p>
          <a:p>
            <a:r>
              <a:rPr lang="en-US" sz="3600" b="1" dirty="0" smtClean="0"/>
              <a:t>Directors: </a:t>
            </a:r>
            <a:r>
              <a:rPr lang="en-US" sz="3600" dirty="0" smtClean="0"/>
              <a:t>none</a:t>
            </a:r>
          </a:p>
          <a:p>
            <a:r>
              <a:rPr lang="en-US" sz="3600" b="1" dirty="0" smtClean="0"/>
              <a:t>Public: </a:t>
            </a:r>
            <a:r>
              <a:rPr lang="en-US" sz="3600" dirty="0" smtClean="0"/>
              <a:t>feedback</a:t>
            </a:r>
          </a:p>
          <a:p>
            <a:r>
              <a:rPr lang="en-US" sz="3600" b="1" dirty="0" smtClean="0"/>
              <a:t>Action: </a:t>
            </a:r>
            <a:r>
              <a:rPr lang="en-US" sz="3600" dirty="0" smtClean="0"/>
              <a:t>not fixed</a:t>
            </a:r>
          </a:p>
          <a:p>
            <a:r>
              <a:rPr lang="en-US" sz="3600" b="1" dirty="0" smtClean="0"/>
              <a:t>Example: </a:t>
            </a:r>
            <a:r>
              <a:rPr lang="en-US" sz="3600" dirty="0" err="1" smtClean="0"/>
              <a:t>Hahoe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17241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219200"/>
            <a:ext cx="17526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Input text from keyboard</a:t>
            </a:r>
            <a:endParaRPr lang="en-US" sz="1400" dirty="0"/>
          </a:p>
        </p:txBody>
      </p:sp>
      <p:sp>
        <p:nvSpPr>
          <p:cNvPr id="4" name="Rectangle 3"/>
          <p:cNvSpPr/>
          <p:nvPr/>
        </p:nvSpPr>
        <p:spPr>
          <a:xfrm>
            <a:off x="228600" y="1981200"/>
            <a:ext cx="1600200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Face  Detection and Tracking</a:t>
            </a:r>
            <a:endParaRPr lang="en-US" sz="1200" dirty="0"/>
          </a:p>
        </p:txBody>
      </p:sp>
      <p:sp>
        <p:nvSpPr>
          <p:cNvPr id="6" name="Rectangle 5"/>
          <p:cNvSpPr/>
          <p:nvPr/>
        </p:nvSpPr>
        <p:spPr>
          <a:xfrm>
            <a:off x="228600" y="2514600"/>
            <a:ext cx="152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Face Recognition</a:t>
            </a:r>
            <a:endParaRPr lang="en-US" sz="1400" dirty="0"/>
          </a:p>
        </p:txBody>
      </p:sp>
      <p:sp>
        <p:nvSpPr>
          <p:cNvPr id="8" name="Rectangle 7"/>
          <p:cNvSpPr/>
          <p:nvPr/>
        </p:nvSpPr>
        <p:spPr>
          <a:xfrm>
            <a:off x="228600" y="3200400"/>
            <a:ext cx="1600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Facial Emotion Recognition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8600" y="3810000"/>
            <a:ext cx="152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/>
              <a:t>Hand gesture recognition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657600" y="27432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Behavior Machine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28600" y="152400"/>
            <a:ext cx="2057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Perception Machines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48400" y="0"/>
            <a:ext cx="2057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Motion</a:t>
            </a:r>
          </a:p>
          <a:p>
            <a:pPr algn="ctr"/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Machines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1828800" y="2971800"/>
            <a:ext cx="182880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endCxn id="14" idx="1"/>
          </p:cNvCxnSpPr>
          <p:nvPr/>
        </p:nvCxnSpPr>
        <p:spPr>
          <a:xfrm flipV="1">
            <a:off x="1752600" y="3086100"/>
            <a:ext cx="1905000" cy="952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6" idx="3"/>
          </p:cNvCxnSpPr>
          <p:nvPr/>
        </p:nvCxnSpPr>
        <p:spPr>
          <a:xfrm>
            <a:off x="1752600" y="2743200"/>
            <a:ext cx="19050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1828800" y="3200400"/>
            <a:ext cx="1828800" cy="1676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5400000" flipH="1" flipV="1">
            <a:off x="1409700" y="3771900"/>
            <a:ext cx="2667000" cy="1828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5181600" y="1562100"/>
            <a:ext cx="1371600" cy="1333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14" idx="3"/>
          </p:cNvCxnSpPr>
          <p:nvPr/>
        </p:nvCxnSpPr>
        <p:spPr>
          <a:xfrm flipV="1">
            <a:off x="5181600" y="2438400"/>
            <a:ext cx="1219200" cy="647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5181600" y="3276600"/>
            <a:ext cx="1371600" cy="8763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rot="16200000" flipH="1">
            <a:off x="5010150" y="3600450"/>
            <a:ext cx="1562100" cy="1219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rot="16200000" flipH="1">
            <a:off x="4362450" y="4171950"/>
            <a:ext cx="2705100" cy="1219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ube 36"/>
          <p:cNvSpPr/>
          <p:nvPr/>
        </p:nvSpPr>
        <p:spPr>
          <a:xfrm>
            <a:off x="6629400" y="1066800"/>
            <a:ext cx="1600200" cy="6858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Output text </a:t>
            </a:r>
            <a:r>
              <a:rPr lang="en-US" baseline="-25000" dirty="0" smtClean="0"/>
              <a:t>i</a:t>
            </a:r>
            <a:endParaRPr lang="en-US" b="1" baseline="-25000" dirty="0"/>
          </a:p>
        </p:txBody>
      </p:sp>
      <p:sp>
        <p:nvSpPr>
          <p:cNvPr id="38" name="Cube 37"/>
          <p:cNvSpPr/>
          <p:nvPr/>
        </p:nvSpPr>
        <p:spPr>
          <a:xfrm>
            <a:off x="6553200" y="1981200"/>
            <a:ext cx="2362200" cy="6858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Output speech </a:t>
            </a:r>
            <a:r>
              <a:rPr lang="en-US" baseline="-25000" dirty="0" smtClean="0"/>
              <a:t>i</a:t>
            </a:r>
            <a:endParaRPr lang="en-US" b="1" baseline="-25000" dirty="0"/>
          </a:p>
        </p:txBody>
      </p:sp>
      <p:sp>
        <p:nvSpPr>
          <p:cNvPr id="41" name="TextBox 40"/>
          <p:cNvSpPr txBox="1"/>
          <p:nvPr/>
        </p:nvSpPr>
        <p:spPr>
          <a:xfrm>
            <a:off x="3124200" y="0"/>
            <a:ext cx="2743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Behavior Learning </a:t>
            </a:r>
            <a:r>
              <a:rPr lang="en-US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Architecture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for  Interaction Theatre</a:t>
            </a:r>
            <a:endParaRPr lang="en-US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28600" y="5715000"/>
            <a:ext cx="16002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Speech recognition</a:t>
            </a:r>
          </a:p>
        </p:txBody>
      </p:sp>
      <p:sp>
        <p:nvSpPr>
          <p:cNvPr id="44" name="Rectangle 43"/>
          <p:cNvSpPr/>
          <p:nvPr/>
        </p:nvSpPr>
        <p:spPr>
          <a:xfrm>
            <a:off x="228600" y="4419600"/>
            <a:ext cx="16002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Sonar, infrared, touch and other sensors</a:t>
            </a:r>
          </a:p>
        </p:txBody>
      </p:sp>
      <p:cxnSp>
        <p:nvCxnSpPr>
          <p:cNvPr id="51" name="Straight Arrow Connector 50"/>
          <p:cNvCxnSpPr>
            <a:stCxn id="4" idx="3"/>
          </p:cNvCxnSpPr>
          <p:nvPr/>
        </p:nvCxnSpPr>
        <p:spPr>
          <a:xfrm>
            <a:off x="1828800" y="2171700"/>
            <a:ext cx="1752600" cy="647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2057400" y="1524000"/>
            <a:ext cx="1524000" cy="1143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Cube 53"/>
          <p:cNvSpPr/>
          <p:nvPr/>
        </p:nvSpPr>
        <p:spPr>
          <a:xfrm>
            <a:off x="6400800" y="2971800"/>
            <a:ext cx="2514600" cy="6858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Output robot motion </a:t>
            </a:r>
            <a:r>
              <a:rPr lang="en-US" baseline="-25000" dirty="0" smtClean="0"/>
              <a:t>i</a:t>
            </a:r>
            <a:endParaRPr lang="en-US" b="1" baseline="-25000" dirty="0"/>
          </a:p>
        </p:txBody>
      </p:sp>
      <p:sp>
        <p:nvSpPr>
          <p:cNvPr id="55" name="Cube 54"/>
          <p:cNvSpPr/>
          <p:nvPr/>
        </p:nvSpPr>
        <p:spPr>
          <a:xfrm>
            <a:off x="6553200" y="3886200"/>
            <a:ext cx="2514600" cy="6858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Output lights </a:t>
            </a:r>
            <a:r>
              <a:rPr lang="en-US" baseline="-25000" dirty="0" smtClean="0"/>
              <a:t>i</a:t>
            </a:r>
            <a:endParaRPr lang="en-US" b="1" baseline="-25000" dirty="0"/>
          </a:p>
        </p:txBody>
      </p:sp>
      <p:sp>
        <p:nvSpPr>
          <p:cNvPr id="56" name="Cube 55"/>
          <p:cNvSpPr/>
          <p:nvPr/>
        </p:nvSpPr>
        <p:spPr>
          <a:xfrm>
            <a:off x="6400800" y="4876800"/>
            <a:ext cx="2514600" cy="6858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Output special effects </a:t>
            </a:r>
            <a:r>
              <a:rPr lang="en-US" baseline="-25000" dirty="0" smtClean="0"/>
              <a:t>i</a:t>
            </a:r>
            <a:endParaRPr lang="en-US" b="1" baseline="-25000" dirty="0"/>
          </a:p>
        </p:txBody>
      </p:sp>
      <p:sp>
        <p:nvSpPr>
          <p:cNvPr id="57" name="Cube 56"/>
          <p:cNvSpPr/>
          <p:nvPr/>
        </p:nvSpPr>
        <p:spPr>
          <a:xfrm>
            <a:off x="6400800" y="5867400"/>
            <a:ext cx="2514600" cy="6858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Output sounds </a:t>
            </a:r>
            <a:r>
              <a:rPr lang="en-US" baseline="-25000" dirty="0" smtClean="0"/>
              <a:t>i</a:t>
            </a:r>
            <a:endParaRPr lang="en-US" b="1" baseline="-25000" dirty="0"/>
          </a:p>
        </p:txBody>
      </p:sp>
      <p:cxnSp>
        <p:nvCxnSpPr>
          <p:cNvPr id="61" name="Straight Arrow Connector 60"/>
          <p:cNvCxnSpPr/>
          <p:nvPr/>
        </p:nvCxnSpPr>
        <p:spPr>
          <a:xfrm>
            <a:off x="5181600" y="3238500"/>
            <a:ext cx="1143000" cy="38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678824" y="5128736"/>
            <a:ext cx="2781300" cy="14773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Robot architecture is a system of three machines: motion machine, perception machine and brain machine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728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609600"/>
            <a:ext cx="8001000" cy="255454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Improvisational Theatre</a:t>
            </a:r>
            <a:endParaRPr lang="en-US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00200" y="3581400"/>
            <a:ext cx="6400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Actors: </a:t>
            </a:r>
            <a:r>
              <a:rPr lang="en-US" sz="3600" dirty="0" smtClean="0"/>
              <a:t>robots</a:t>
            </a:r>
          </a:p>
          <a:p>
            <a:r>
              <a:rPr lang="en-US" sz="3600" b="1" dirty="0" smtClean="0"/>
              <a:t>Directors: </a:t>
            </a:r>
            <a:r>
              <a:rPr lang="en-US" sz="3600" dirty="0" smtClean="0"/>
              <a:t>humans</a:t>
            </a:r>
          </a:p>
          <a:p>
            <a:r>
              <a:rPr lang="en-US" sz="3600" b="1" dirty="0" smtClean="0"/>
              <a:t>Public: </a:t>
            </a:r>
            <a:r>
              <a:rPr lang="en-US" sz="3600" dirty="0" smtClean="0"/>
              <a:t>no feedback</a:t>
            </a:r>
          </a:p>
          <a:p>
            <a:r>
              <a:rPr lang="en-US" sz="3600" b="1" dirty="0" smtClean="0"/>
              <a:t>Action: </a:t>
            </a:r>
            <a:r>
              <a:rPr lang="en-US" sz="3600" dirty="0" smtClean="0"/>
              <a:t>not fixed</a:t>
            </a:r>
          </a:p>
          <a:p>
            <a:r>
              <a:rPr lang="en-US" sz="3600" b="1" dirty="0" smtClean="0"/>
              <a:t>Example: </a:t>
            </a:r>
            <a:r>
              <a:rPr lang="en-US" sz="3600" dirty="0" smtClean="0"/>
              <a:t>Schr</a:t>
            </a:r>
            <a:r>
              <a:rPr lang="en-US" sz="3600" dirty="0" smtClean="0">
                <a:latin typeface="Franklin Gothic Book"/>
              </a:rPr>
              <a:t>ö</a:t>
            </a:r>
            <a:r>
              <a:rPr lang="en-US" sz="3600" dirty="0" smtClean="0"/>
              <a:t>dinger Cat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7491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" name="Straight Arrow Connector 58"/>
          <p:cNvCxnSpPr/>
          <p:nvPr/>
        </p:nvCxnSpPr>
        <p:spPr>
          <a:xfrm rot="5400000">
            <a:off x="1295400" y="3048000"/>
            <a:ext cx="3429000" cy="34290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rot="5400000">
            <a:off x="533400" y="2362200"/>
            <a:ext cx="4800600" cy="34290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 rot="16200000" flipH="1">
            <a:off x="3276600" y="2209800"/>
            <a:ext cx="5181600" cy="3505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rot="16200000" flipH="1">
            <a:off x="3848100" y="2857500"/>
            <a:ext cx="3962400" cy="342900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rot="10800000" flipV="1">
            <a:off x="5943600" y="2667000"/>
            <a:ext cx="1295400" cy="97155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>
            <a:endCxn id="56" idx="5"/>
          </p:cNvCxnSpPr>
          <p:nvPr/>
        </p:nvCxnSpPr>
        <p:spPr>
          <a:xfrm rot="10800000" flipV="1">
            <a:off x="6096000" y="2133598"/>
            <a:ext cx="1371602" cy="41910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 rot="10800000">
            <a:off x="6019802" y="1143000"/>
            <a:ext cx="1295399" cy="83819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209800" y="6581001"/>
            <a:ext cx="1828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Motions of Einstein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 flipV="1">
            <a:off x="1143000" y="1447800"/>
            <a:ext cx="1371600" cy="13335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1295400" y="2286000"/>
            <a:ext cx="1219200" cy="6477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1295400" y="3733800"/>
            <a:ext cx="1066800" cy="9144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ube 36"/>
          <p:cNvSpPr/>
          <p:nvPr/>
        </p:nvSpPr>
        <p:spPr>
          <a:xfrm>
            <a:off x="2667000" y="914400"/>
            <a:ext cx="1295400" cy="7620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Motion </a:t>
            </a:r>
            <a:r>
              <a:rPr lang="en-US" sz="2000" baseline="-25000" dirty="0" smtClean="0"/>
              <a:t>e1</a:t>
            </a:r>
            <a:endParaRPr lang="en-US" sz="2000" b="1" baseline="-25000" dirty="0"/>
          </a:p>
        </p:txBody>
      </p:sp>
      <p:sp>
        <p:nvSpPr>
          <p:cNvPr id="41" name="TextBox 40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Improvisational Theatre “What’s That? Schr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/>
              </a:rPr>
              <a:t>ö</a:t>
            </a:r>
            <a:r>
              <a:rPr lang="en-US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dinger Cat”</a:t>
            </a:r>
            <a:endParaRPr lang="en-US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baby-grand-pia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4800600"/>
            <a:ext cx="1583741" cy="1828800"/>
          </a:xfrm>
          <a:prstGeom prst="rect">
            <a:avLst/>
          </a:prstGeom>
          <a:noFill/>
        </p:spPr>
      </p:pic>
      <p:pic>
        <p:nvPicPr>
          <p:cNvPr id="1030" name="Picture 6" descr="http://www.freefoto.com/images/11/13/11_13_51---Grand-Piano_we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15200" y="3657600"/>
            <a:ext cx="1616534" cy="2684281"/>
          </a:xfrm>
          <a:prstGeom prst="rect">
            <a:avLst/>
          </a:prstGeom>
          <a:noFill/>
        </p:spPr>
      </p:pic>
      <p:sp>
        <p:nvSpPr>
          <p:cNvPr id="31" name="TextBox 30"/>
          <p:cNvSpPr txBox="1"/>
          <p:nvPr/>
        </p:nvSpPr>
        <p:spPr>
          <a:xfrm>
            <a:off x="152400" y="6477000"/>
            <a:ext cx="990600" cy="381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Siddhar</a:t>
            </a:r>
            <a:endParaRPr lang="en-U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696200" y="6477000"/>
            <a:ext cx="990600" cy="38100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Arushi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4" name="Picture 8" descr="New Image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7000" y="914400"/>
            <a:ext cx="26670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8" descr="232323232%7Ffp%3A9%3Dot%3E2339%3D%3B66%3D533%3DXROQDF%3E2323%3B8672956%3Bot1lsi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371600"/>
            <a:ext cx="2133600" cy="284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7" name="Straight Arrow Connector 46"/>
          <p:cNvCxnSpPr/>
          <p:nvPr/>
        </p:nvCxnSpPr>
        <p:spPr>
          <a:xfrm rot="16200000" flipV="1">
            <a:off x="7681233" y="3139166"/>
            <a:ext cx="685800" cy="198667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rot="5400000" flipH="1" flipV="1">
            <a:off x="404132" y="4518935"/>
            <a:ext cx="838200" cy="182331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0" y="838200"/>
            <a:ext cx="2743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Professor Einstein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Cube 51"/>
          <p:cNvSpPr/>
          <p:nvPr/>
        </p:nvSpPr>
        <p:spPr>
          <a:xfrm>
            <a:off x="2667000" y="1981200"/>
            <a:ext cx="1295400" cy="7620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Motion </a:t>
            </a:r>
            <a:r>
              <a:rPr lang="en-US" sz="2000" baseline="-25000" dirty="0" smtClean="0"/>
              <a:t>e2</a:t>
            </a:r>
            <a:endParaRPr lang="en-US" sz="2000" b="1" baseline="-25000" dirty="0"/>
          </a:p>
        </p:txBody>
      </p:sp>
      <p:sp>
        <p:nvSpPr>
          <p:cNvPr id="53" name="Cube 52"/>
          <p:cNvSpPr/>
          <p:nvPr/>
        </p:nvSpPr>
        <p:spPr>
          <a:xfrm>
            <a:off x="2514600" y="4191000"/>
            <a:ext cx="1295400" cy="8382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Motion </a:t>
            </a:r>
            <a:r>
              <a:rPr lang="en-US" sz="2000" baseline="-25000" dirty="0" smtClean="0"/>
              <a:t>en</a:t>
            </a:r>
            <a:endParaRPr lang="en-US" sz="2000" b="1" baseline="-25000" dirty="0"/>
          </a:p>
        </p:txBody>
      </p:sp>
      <p:sp>
        <p:nvSpPr>
          <p:cNvPr id="54" name="TextBox 53"/>
          <p:cNvSpPr txBox="1"/>
          <p:nvPr/>
        </p:nvSpPr>
        <p:spPr>
          <a:xfrm>
            <a:off x="4572000" y="6334780"/>
            <a:ext cx="205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Motions of Schr</a:t>
            </a:r>
            <a:r>
              <a:rPr lang="en-U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/>
              </a:rPr>
              <a:t>ö</a:t>
            </a:r>
            <a:r>
              <a:rPr lang="en-US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dinger Cat</a:t>
            </a:r>
          </a:p>
        </p:txBody>
      </p:sp>
      <p:sp>
        <p:nvSpPr>
          <p:cNvPr id="55" name="Cube 54"/>
          <p:cNvSpPr/>
          <p:nvPr/>
        </p:nvSpPr>
        <p:spPr>
          <a:xfrm>
            <a:off x="4724400" y="914400"/>
            <a:ext cx="1295400" cy="838200"/>
          </a:xfrm>
          <a:prstGeom prst="cub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Motion </a:t>
            </a:r>
            <a:r>
              <a:rPr lang="en-US" sz="2000" baseline="-25000" dirty="0" smtClean="0"/>
              <a:t>c1</a:t>
            </a:r>
            <a:endParaRPr lang="en-US" sz="2000" b="1" baseline="-25000" dirty="0"/>
          </a:p>
        </p:txBody>
      </p:sp>
      <p:sp>
        <p:nvSpPr>
          <p:cNvPr id="56" name="Cube 55"/>
          <p:cNvSpPr/>
          <p:nvPr/>
        </p:nvSpPr>
        <p:spPr>
          <a:xfrm>
            <a:off x="4800600" y="2209800"/>
            <a:ext cx="1295400" cy="914400"/>
          </a:xfrm>
          <a:prstGeom prst="cub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Motion </a:t>
            </a:r>
            <a:r>
              <a:rPr lang="en-US" sz="2000" baseline="-25000" dirty="0" smtClean="0"/>
              <a:t>c1</a:t>
            </a:r>
            <a:endParaRPr lang="en-US" sz="2000" b="1" baseline="-25000" dirty="0"/>
          </a:p>
        </p:txBody>
      </p:sp>
      <p:sp>
        <p:nvSpPr>
          <p:cNvPr id="57" name="Cube 56"/>
          <p:cNvSpPr/>
          <p:nvPr/>
        </p:nvSpPr>
        <p:spPr>
          <a:xfrm>
            <a:off x="4876800" y="3733800"/>
            <a:ext cx="1219200" cy="914400"/>
          </a:xfrm>
          <a:prstGeom prst="cub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Motion </a:t>
            </a:r>
            <a:r>
              <a:rPr lang="en-US" sz="2000" baseline="-25000" dirty="0" smtClean="0"/>
              <a:t>cm</a:t>
            </a:r>
            <a:endParaRPr lang="en-US" sz="2000" b="1" baseline="-25000" dirty="0"/>
          </a:p>
        </p:txBody>
      </p:sp>
      <p:cxnSp>
        <p:nvCxnSpPr>
          <p:cNvPr id="63" name="Straight Arrow Connector 62"/>
          <p:cNvCxnSpPr/>
          <p:nvPr/>
        </p:nvCxnSpPr>
        <p:spPr>
          <a:xfrm rot="10800000" flipV="1">
            <a:off x="1447800" y="4495800"/>
            <a:ext cx="3352800" cy="21336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>
            <a:off x="3886200" y="4648200"/>
            <a:ext cx="3429000" cy="190500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Rectangle 75"/>
          <p:cNvSpPr/>
          <p:nvPr/>
        </p:nvSpPr>
        <p:spPr>
          <a:xfrm>
            <a:off x="7334017" y="609600"/>
            <a:ext cx="18099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Schr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Book"/>
              </a:rPr>
              <a:t>ö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dinger Cat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84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304800"/>
            <a:ext cx="8001000" cy="313932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Theatre of Robots </a:t>
            </a:r>
          </a:p>
          <a:p>
            <a:pPr algn="ctr"/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Actors (contemporary)</a:t>
            </a:r>
            <a:endParaRPr lang="en-US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400" y="3875544"/>
            <a:ext cx="8229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Actors: </a:t>
            </a:r>
            <a:r>
              <a:rPr lang="en-US" sz="2800" dirty="0" smtClean="0"/>
              <a:t>robots</a:t>
            </a:r>
          </a:p>
          <a:p>
            <a:r>
              <a:rPr lang="en-US" sz="2800" b="1" dirty="0" smtClean="0"/>
              <a:t>Actors: </a:t>
            </a:r>
            <a:r>
              <a:rPr lang="en-US" sz="2800" dirty="0" smtClean="0"/>
              <a:t>humans</a:t>
            </a:r>
          </a:p>
          <a:p>
            <a:r>
              <a:rPr lang="en-US" sz="2800" b="1" dirty="0" smtClean="0"/>
              <a:t>Directors: </a:t>
            </a:r>
            <a:r>
              <a:rPr lang="en-US" sz="2800" dirty="0" smtClean="0"/>
              <a:t>humans</a:t>
            </a:r>
          </a:p>
          <a:p>
            <a:r>
              <a:rPr lang="en-US" sz="2800" b="1" dirty="0" smtClean="0"/>
              <a:t>Public: </a:t>
            </a:r>
            <a:r>
              <a:rPr lang="en-US" sz="2800" dirty="0" smtClean="0"/>
              <a:t>traditional feedback, works only for human actors</a:t>
            </a:r>
          </a:p>
          <a:p>
            <a:r>
              <a:rPr lang="en-US" sz="2800" b="1" dirty="0" smtClean="0"/>
              <a:t>Action: </a:t>
            </a:r>
            <a:r>
              <a:rPr lang="en-US" sz="2800" dirty="0" smtClean="0"/>
              <a:t>basically fixed, as in standard theatre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6568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25545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Theatre of Robots </a:t>
            </a:r>
          </a:p>
          <a:p>
            <a:pPr algn="ctr"/>
            <a:r>
              <a:rPr 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Actors (</a:t>
            </a:r>
            <a:r>
              <a:rPr lang="en-US" sz="8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future</a:t>
            </a:r>
            <a:r>
              <a:rPr 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400" y="3444657"/>
            <a:ext cx="82296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Actors: </a:t>
            </a:r>
            <a:r>
              <a:rPr lang="en-US" sz="2800" dirty="0" smtClean="0"/>
              <a:t>robots</a:t>
            </a:r>
          </a:p>
          <a:p>
            <a:r>
              <a:rPr lang="en-US" sz="2800" b="1" dirty="0" smtClean="0"/>
              <a:t>Actors: </a:t>
            </a:r>
            <a:r>
              <a:rPr lang="en-US" sz="2800" dirty="0" smtClean="0"/>
              <a:t>humans</a:t>
            </a:r>
          </a:p>
          <a:p>
            <a:r>
              <a:rPr lang="en-US" sz="2800" b="1" dirty="0" smtClean="0"/>
              <a:t>Directors: </a:t>
            </a:r>
            <a:r>
              <a:rPr lang="en-US" sz="2800" dirty="0" smtClean="0"/>
              <a:t>humans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universal editors</a:t>
            </a:r>
          </a:p>
          <a:p>
            <a:r>
              <a:rPr lang="en-US" sz="2800" b="1" dirty="0" smtClean="0"/>
              <a:t>Public</a:t>
            </a: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traditional feedback, like clapping, </a:t>
            </a:r>
            <a:r>
              <a:rPr lang="en-US" sz="28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hecking</a:t>
            </a: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works for both robot and  human actors</a:t>
            </a:r>
          </a:p>
          <a:p>
            <a:r>
              <a:rPr lang="en-US" sz="2800" b="1" dirty="0" smtClean="0"/>
              <a:t>Action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improvisational, as in standard  improvisational theatre</a:t>
            </a: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532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13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Motion Machine</a:t>
            </a:r>
            <a:endParaRPr lang="en-US" sz="13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867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24400" y="457200"/>
            <a:ext cx="19812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Robot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1905000" y="457200"/>
            <a:ext cx="19812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controller</a:t>
            </a:r>
            <a:endParaRPr lang="en-US" sz="3200" dirty="0"/>
          </a:p>
        </p:txBody>
      </p:sp>
      <p:cxnSp>
        <p:nvCxnSpPr>
          <p:cNvPr id="5" name="Straight Arrow Connector 4"/>
          <p:cNvCxnSpPr>
            <a:stCxn id="3" idx="3"/>
            <a:endCxn id="2" idx="1"/>
          </p:cNvCxnSpPr>
          <p:nvPr/>
        </p:nvCxnSpPr>
        <p:spPr>
          <a:xfrm>
            <a:off x="3886200" y="990600"/>
            <a:ext cx="838200" cy="1588"/>
          </a:xfrm>
          <a:prstGeom prst="straightConnector1">
            <a:avLst/>
          </a:prstGeom>
          <a:ln>
            <a:headEnd w="lg" len="lg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133600" y="16002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Canned code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705600" y="3810000"/>
            <a:ext cx="19812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Robot</a:t>
            </a:r>
            <a:endParaRPr lang="en-US" sz="3600" dirty="0"/>
          </a:p>
        </p:txBody>
      </p:sp>
      <p:sp>
        <p:nvSpPr>
          <p:cNvPr id="12" name="Rectangle 11"/>
          <p:cNvSpPr/>
          <p:nvPr/>
        </p:nvSpPr>
        <p:spPr>
          <a:xfrm>
            <a:off x="3886200" y="3810000"/>
            <a:ext cx="19812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controller</a:t>
            </a:r>
            <a:endParaRPr lang="en-US" sz="3200" dirty="0"/>
          </a:p>
        </p:txBody>
      </p:sp>
      <p:cxnSp>
        <p:nvCxnSpPr>
          <p:cNvPr id="13" name="Straight Arrow Connector 12"/>
          <p:cNvCxnSpPr>
            <a:stCxn id="12" idx="3"/>
            <a:endCxn id="11" idx="1"/>
          </p:cNvCxnSpPr>
          <p:nvPr/>
        </p:nvCxnSpPr>
        <p:spPr>
          <a:xfrm>
            <a:off x="5867400" y="4343400"/>
            <a:ext cx="838200" cy="1588"/>
          </a:xfrm>
          <a:prstGeom prst="straightConnector1">
            <a:avLst/>
          </a:prstGeom>
          <a:ln>
            <a:headEnd w="lg" len="lg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791200" y="2514600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Motion language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905000" y="2514600"/>
            <a:ext cx="1981200" cy="10668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Editor</a:t>
            </a:r>
            <a:endParaRPr lang="en-US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3886200" y="2971800"/>
            <a:ext cx="533400" cy="1588"/>
          </a:xfrm>
          <a:prstGeom prst="straightConnector1">
            <a:avLst/>
          </a:prstGeom>
          <a:ln>
            <a:headEnd w="lg" len="lg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6200000" flipH="1">
            <a:off x="4725194" y="3505994"/>
            <a:ext cx="533400" cy="74612"/>
          </a:xfrm>
          <a:prstGeom prst="straightConnector1">
            <a:avLst/>
          </a:prstGeom>
          <a:ln>
            <a:headEnd w="lg" len="lg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4419600" y="2743200"/>
            <a:ext cx="1219200" cy="533400"/>
          </a:xfrm>
          <a:prstGeom prst="ellipse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motion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28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705600" y="3352800"/>
            <a:ext cx="19812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Robot</a:t>
            </a:r>
            <a:endParaRPr lang="en-US" sz="3600" dirty="0"/>
          </a:p>
        </p:txBody>
      </p:sp>
      <p:sp>
        <p:nvSpPr>
          <p:cNvPr id="12" name="Rectangle 11"/>
          <p:cNvSpPr/>
          <p:nvPr/>
        </p:nvSpPr>
        <p:spPr>
          <a:xfrm>
            <a:off x="3886200" y="3352800"/>
            <a:ext cx="19812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controller</a:t>
            </a:r>
            <a:endParaRPr lang="en-US" sz="3200" dirty="0"/>
          </a:p>
        </p:txBody>
      </p:sp>
      <p:cxnSp>
        <p:nvCxnSpPr>
          <p:cNvPr id="13" name="Straight Arrow Connector 12"/>
          <p:cNvCxnSpPr>
            <a:stCxn id="12" idx="3"/>
            <a:endCxn id="11" idx="1"/>
          </p:cNvCxnSpPr>
          <p:nvPr/>
        </p:nvCxnSpPr>
        <p:spPr>
          <a:xfrm>
            <a:off x="5867400" y="3886200"/>
            <a:ext cx="838200" cy="1588"/>
          </a:xfrm>
          <a:prstGeom prst="straightConnector1">
            <a:avLst/>
          </a:prstGeom>
          <a:ln>
            <a:headEnd w="lg" len="lg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791200" y="2057400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Motion language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905000" y="2057400"/>
            <a:ext cx="1981200" cy="10668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Editor</a:t>
            </a:r>
            <a:endParaRPr lang="en-US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3886200" y="2514600"/>
            <a:ext cx="533400" cy="1588"/>
          </a:xfrm>
          <a:prstGeom prst="straightConnector1">
            <a:avLst/>
          </a:prstGeom>
          <a:ln>
            <a:headEnd w="lg" len="lg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6200000" flipH="1">
            <a:off x="4725194" y="3048794"/>
            <a:ext cx="533400" cy="74612"/>
          </a:xfrm>
          <a:prstGeom prst="straightConnector1">
            <a:avLst/>
          </a:prstGeom>
          <a:ln>
            <a:headEnd w="lg" len="lg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4419600" y="2286000"/>
            <a:ext cx="1219200" cy="533400"/>
          </a:xfrm>
          <a:prstGeom prst="ellipse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motion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304800" y="1524000"/>
            <a:ext cx="1143000" cy="838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Motion Capture</a:t>
            </a:r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62200" y="228600"/>
            <a:ext cx="1371600" cy="8382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Inverse</a:t>
            </a:r>
          </a:p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Kinematics</a:t>
            </a:r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114800" y="304800"/>
            <a:ext cx="1371600" cy="8382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Forward</a:t>
            </a:r>
          </a:p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Kinematics</a:t>
            </a:r>
            <a:endParaRPr lang="en-US" sz="2000" dirty="0">
              <a:solidFill>
                <a:srgbClr val="002060"/>
              </a:solidFill>
            </a:endParaRPr>
          </a:p>
        </p:txBody>
      </p:sp>
      <p:cxnSp>
        <p:nvCxnSpPr>
          <p:cNvPr id="23" name="Straight Arrow Connector 22"/>
          <p:cNvCxnSpPr>
            <a:endCxn id="16" idx="1"/>
          </p:cNvCxnSpPr>
          <p:nvPr/>
        </p:nvCxnSpPr>
        <p:spPr>
          <a:xfrm rot="16200000" flipH="1">
            <a:off x="1371600" y="2057400"/>
            <a:ext cx="6096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20" idx="2"/>
            <a:endCxn id="16" idx="0"/>
          </p:cNvCxnSpPr>
          <p:nvPr/>
        </p:nvCxnSpPr>
        <p:spPr>
          <a:xfrm rot="5400000">
            <a:off x="2476500" y="1485900"/>
            <a:ext cx="9906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21" idx="2"/>
          </p:cNvCxnSpPr>
          <p:nvPr/>
        </p:nvCxnSpPr>
        <p:spPr>
          <a:xfrm rot="5400000">
            <a:off x="3695700" y="952500"/>
            <a:ext cx="914400" cy="1295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0" y="5029200"/>
            <a:ext cx="8686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A very sophisticated system  can be used to create motion but  all </a:t>
            </a:r>
            <a:r>
              <a:rPr lang="en-US" sz="2000" dirty="0" smtClean="0">
                <a:solidFill>
                  <a:srgbClr val="FF0000"/>
                </a:solidFill>
              </a:rPr>
              <a:t>events are designed off-line.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 smtClean="0"/>
              <a:t>Some small feedback, internal and external, can be used, for instance to avoid robots bumping to one another, but the </a:t>
            </a:r>
            <a:r>
              <a:rPr lang="en-US" sz="2000" dirty="0" smtClean="0">
                <a:solidFill>
                  <a:srgbClr val="FF0000"/>
                </a:solidFill>
              </a:rPr>
              <a:t>robots generally follow the canned script.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066800" y="3733800"/>
            <a:ext cx="1600200" cy="8382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Evolutionary Algorithms</a:t>
            </a:r>
            <a:endParaRPr lang="en-US" sz="2000" dirty="0">
              <a:solidFill>
                <a:srgbClr val="002060"/>
              </a:solidFill>
            </a:endParaRPr>
          </a:p>
        </p:txBody>
      </p:sp>
      <p:cxnSp>
        <p:nvCxnSpPr>
          <p:cNvPr id="28" name="Straight Arrow Connector 27"/>
          <p:cNvCxnSpPr/>
          <p:nvPr/>
        </p:nvCxnSpPr>
        <p:spPr>
          <a:xfrm flipV="1">
            <a:off x="1600200" y="3124200"/>
            <a:ext cx="7620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260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934200" y="1219200"/>
            <a:ext cx="19812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Robots</a:t>
            </a:r>
            <a:endParaRPr lang="en-US" sz="3600" dirty="0"/>
          </a:p>
        </p:txBody>
      </p:sp>
      <p:sp>
        <p:nvSpPr>
          <p:cNvPr id="12" name="Rectangle 11"/>
          <p:cNvSpPr/>
          <p:nvPr/>
        </p:nvSpPr>
        <p:spPr>
          <a:xfrm>
            <a:off x="3886200" y="4267200"/>
            <a:ext cx="1981200" cy="10668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002060"/>
                </a:solidFill>
              </a:rPr>
              <a:t>controller</a:t>
            </a:r>
            <a:endParaRPr lang="en-US" sz="3200" b="1" dirty="0">
              <a:solidFill>
                <a:srgbClr val="002060"/>
              </a:solidFill>
            </a:endParaRPr>
          </a:p>
        </p:txBody>
      </p:sp>
      <p:cxnSp>
        <p:nvCxnSpPr>
          <p:cNvPr id="13" name="Straight Arrow Connector 12"/>
          <p:cNvCxnSpPr>
            <a:endCxn id="11" idx="1"/>
          </p:cNvCxnSpPr>
          <p:nvPr/>
        </p:nvCxnSpPr>
        <p:spPr>
          <a:xfrm rot="5400000" flipH="1" flipV="1">
            <a:off x="5067300" y="2552700"/>
            <a:ext cx="2667000" cy="1066800"/>
          </a:xfrm>
          <a:prstGeom prst="straightConnector1">
            <a:avLst/>
          </a:prstGeom>
          <a:ln>
            <a:headEnd w="lg" len="lg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67200" y="2514600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Events language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600200" y="2971800"/>
            <a:ext cx="2057400" cy="13716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Universal Event</a:t>
            </a:r>
          </a:p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>Editor</a:t>
            </a:r>
            <a:endParaRPr lang="en-US" sz="2800" b="1" dirty="0">
              <a:solidFill>
                <a:srgbClr val="002060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3657600" y="3430588"/>
            <a:ext cx="762000" cy="74612"/>
          </a:xfrm>
          <a:prstGeom prst="straightConnector1">
            <a:avLst/>
          </a:prstGeom>
          <a:ln>
            <a:headEnd w="lg" len="lg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6200000" flipH="1">
            <a:off x="4725194" y="3963194"/>
            <a:ext cx="533400" cy="74612"/>
          </a:xfrm>
          <a:prstGeom prst="straightConnector1">
            <a:avLst/>
          </a:prstGeom>
          <a:ln>
            <a:headEnd w="lg" len="lg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4419600" y="3200400"/>
            <a:ext cx="1219200" cy="533400"/>
          </a:xfrm>
          <a:prstGeom prst="ellipse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events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914400" y="1143000"/>
            <a:ext cx="1143000" cy="8382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Motion Capture</a:t>
            </a:r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62200" y="1143000"/>
            <a:ext cx="1371600" cy="8382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Inverse</a:t>
            </a:r>
          </a:p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Kinematics</a:t>
            </a:r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114800" y="1219200"/>
            <a:ext cx="1371600" cy="8382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Forward</a:t>
            </a:r>
          </a:p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Kinematics</a:t>
            </a:r>
            <a:endParaRPr lang="en-US" sz="2000" dirty="0">
              <a:solidFill>
                <a:srgbClr val="002060"/>
              </a:solidFill>
            </a:endParaRPr>
          </a:p>
        </p:txBody>
      </p:sp>
      <p:cxnSp>
        <p:nvCxnSpPr>
          <p:cNvPr id="23" name="Straight Arrow Connector 22"/>
          <p:cNvCxnSpPr>
            <a:stCxn id="15" idx="2"/>
          </p:cNvCxnSpPr>
          <p:nvPr/>
        </p:nvCxnSpPr>
        <p:spPr>
          <a:xfrm rot="16200000" flipH="1">
            <a:off x="1390650" y="2076450"/>
            <a:ext cx="990600" cy="800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20" idx="2"/>
            <a:endCxn id="16" idx="0"/>
          </p:cNvCxnSpPr>
          <p:nvPr/>
        </p:nvCxnSpPr>
        <p:spPr>
          <a:xfrm rot="5400000">
            <a:off x="2343150" y="2266950"/>
            <a:ext cx="990600" cy="419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21" idx="2"/>
          </p:cNvCxnSpPr>
          <p:nvPr/>
        </p:nvCxnSpPr>
        <p:spPr>
          <a:xfrm rot="5400000">
            <a:off x="3695700" y="1866900"/>
            <a:ext cx="914400" cy="1295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7010400" y="2819400"/>
            <a:ext cx="19812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Lighting</a:t>
            </a:r>
          </a:p>
          <a:p>
            <a:pPr algn="ctr"/>
            <a:r>
              <a:rPr lang="en-US" sz="3200" dirty="0" smtClean="0"/>
              <a:t>System</a:t>
            </a:r>
            <a:endParaRPr lang="en-US" sz="3200" dirty="0"/>
          </a:p>
        </p:txBody>
      </p:sp>
      <p:sp>
        <p:nvSpPr>
          <p:cNvPr id="26" name="Rectangle 25"/>
          <p:cNvSpPr/>
          <p:nvPr/>
        </p:nvSpPr>
        <p:spPr>
          <a:xfrm>
            <a:off x="7010400" y="4267200"/>
            <a:ext cx="19812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Sound System</a:t>
            </a:r>
            <a:endParaRPr lang="en-US" sz="2800" dirty="0"/>
          </a:p>
        </p:txBody>
      </p:sp>
      <p:sp>
        <p:nvSpPr>
          <p:cNvPr id="28" name="Rectangle 27"/>
          <p:cNvSpPr/>
          <p:nvPr/>
        </p:nvSpPr>
        <p:spPr>
          <a:xfrm>
            <a:off x="7010400" y="5638800"/>
            <a:ext cx="19812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Curtain and all equipment</a:t>
            </a:r>
            <a:endParaRPr lang="en-US" sz="2400" dirty="0"/>
          </a:p>
        </p:txBody>
      </p:sp>
      <p:cxnSp>
        <p:nvCxnSpPr>
          <p:cNvPr id="29" name="Straight Arrow Connector 28"/>
          <p:cNvCxnSpPr>
            <a:endCxn id="22" idx="1"/>
          </p:cNvCxnSpPr>
          <p:nvPr/>
        </p:nvCxnSpPr>
        <p:spPr>
          <a:xfrm rot="5400000" flipH="1" flipV="1">
            <a:off x="5829300" y="3390900"/>
            <a:ext cx="1219200" cy="1143000"/>
          </a:xfrm>
          <a:prstGeom prst="straightConnector1">
            <a:avLst/>
          </a:prstGeom>
          <a:ln>
            <a:headEnd w="lg" len="lg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endCxn id="26" idx="1"/>
          </p:cNvCxnSpPr>
          <p:nvPr/>
        </p:nvCxnSpPr>
        <p:spPr>
          <a:xfrm>
            <a:off x="5867400" y="4800600"/>
            <a:ext cx="1143000" cy="1588"/>
          </a:xfrm>
          <a:prstGeom prst="straightConnector1">
            <a:avLst/>
          </a:prstGeom>
          <a:ln>
            <a:headEnd w="lg" len="lg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endCxn id="28" idx="1"/>
          </p:cNvCxnSpPr>
          <p:nvPr/>
        </p:nvCxnSpPr>
        <p:spPr>
          <a:xfrm>
            <a:off x="5867400" y="5105400"/>
            <a:ext cx="1143000" cy="1066800"/>
          </a:xfrm>
          <a:prstGeom prst="straightConnector1">
            <a:avLst/>
          </a:prstGeom>
          <a:ln>
            <a:headEnd w="lg" len="lg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3" name="Rectangle 42"/>
          <p:cNvSpPr/>
          <p:nvPr/>
        </p:nvSpPr>
        <p:spPr>
          <a:xfrm>
            <a:off x="685800" y="4724400"/>
            <a:ext cx="1143000" cy="8382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002060"/>
                </a:solidFill>
              </a:rPr>
              <a:t>script</a:t>
            </a:r>
            <a:endParaRPr lang="en-US" sz="2000" dirty="0">
              <a:solidFill>
                <a:srgbClr val="002060"/>
              </a:solidFill>
            </a:endParaRPr>
          </a:p>
        </p:txBody>
      </p:sp>
      <p:cxnSp>
        <p:nvCxnSpPr>
          <p:cNvPr id="44" name="Straight Arrow Connector 43"/>
          <p:cNvCxnSpPr>
            <a:stCxn id="43" idx="0"/>
          </p:cNvCxnSpPr>
          <p:nvPr/>
        </p:nvCxnSpPr>
        <p:spPr>
          <a:xfrm rot="5400000" flipH="1" flipV="1">
            <a:off x="1428750" y="4171950"/>
            <a:ext cx="381000" cy="723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Universal  Event  Editor</a:t>
            </a:r>
            <a:endParaRPr 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Oval 29"/>
          <p:cNvSpPr/>
          <p:nvPr/>
        </p:nvSpPr>
        <p:spPr>
          <a:xfrm>
            <a:off x="0" y="3048000"/>
            <a:ext cx="1219200" cy="1066800"/>
          </a:xfrm>
          <a:prstGeom prst="ellipse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Initial events</a:t>
            </a:r>
            <a:endParaRPr lang="en-US" dirty="0"/>
          </a:p>
        </p:txBody>
      </p:sp>
      <p:cxnSp>
        <p:nvCxnSpPr>
          <p:cNvPr id="31" name="Straight Arrow Connector 30"/>
          <p:cNvCxnSpPr>
            <a:stCxn id="30" idx="6"/>
          </p:cNvCxnSpPr>
          <p:nvPr/>
        </p:nvCxnSpPr>
        <p:spPr>
          <a:xfrm>
            <a:off x="1219200" y="3581400"/>
            <a:ext cx="381000" cy="228600"/>
          </a:xfrm>
          <a:prstGeom prst="straightConnector1">
            <a:avLst/>
          </a:prstGeom>
          <a:ln>
            <a:headEnd w="lg" len="lg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81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68962"/>
          </a:xfrm>
        </p:spPr>
        <p:txBody>
          <a:bodyPr>
            <a:noAutofit/>
          </a:bodyPr>
          <a:lstStyle/>
          <a:p>
            <a:r>
              <a:rPr 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Universal Editors for Robot Theatre</a:t>
            </a:r>
            <a:endParaRPr lang="en-US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214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5638800" y="5562600"/>
            <a:ext cx="14478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Perception Editor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4495800" y="6172200"/>
            <a:ext cx="4267200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002060"/>
                </a:solidFill>
              </a:rPr>
              <a:t>Examples – input output pairs</a:t>
            </a:r>
            <a:endParaRPr lang="en-US" sz="2400" dirty="0">
              <a:solidFill>
                <a:srgbClr val="002060"/>
              </a:solidFill>
            </a:endParaRPr>
          </a:p>
        </p:txBody>
      </p:sp>
      <p:grpSp>
        <p:nvGrpSpPr>
          <p:cNvPr id="4" name="Group 59"/>
          <p:cNvGrpSpPr/>
          <p:nvPr/>
        </p:nvGrpSpPr>
        <p:grpSpPr>
          <a:xfrm>
            <a:off x="381000" y="1371600"/>
            <a:ext cx="7086600" cy="3352800"/>
            <a:chOff x="152400" y="1371600"/>
            <a:chExt cx="8382000" cy="4114800"/>
          </a:xfrm>
        </p:grpSpPr>
        <p:sp>
          <p:nvSpPr>
            <p:cNvPr id="16" name="Rectangle 15"/>
            <p:cNvSpPr/>
            <p:nvPr/>
          </p:nvSpPr>
          <p:spPr>
            <a:xfrm>
              <a:off x="228600" y="1676400"/>
              <a:ext cx="1447800" cy="685800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smtClean="0">
                  <a:solidFill>
                    <a:srgbClr val="002060"/>
                  </a:solidFill>
                </a:rPr>
                <a:t>cameras</a:t>
              </a:r>
              <a:endParaRPr lang="en-US" sz="2400" dirty="0">
                <a:solidFill>
                  <a:srgbClr val="002060"/>
                </a:solidFill>
              </a:endParaRPr>
            </a:p>
          </p:txBody>
        </p:sp>
        <p:grpSp>
          <p:nvGrpSpPr>
            <p:cNvPr id="5" name="Group 53"/>
            <p:cNvGrpSpPr/>
            <p:nvPr/>
          </p:nvGrpSpPr>
          <p:grpSpPr>
            <a:xfrm>
              <a:off x="1905000" y="1371600"/>
              <a:ext cx="6629400" cy="4114800"/>
              <a:chOff x="685800" y="609600"/>
              <a:chExt cx="6984999" cy="4343400"/>
            </a:xfrm>
          </p:grpSpPr>
          <p:sp>
            <p:nvSpPr>
              <p:cNvPr id="2" name="Rectangle 1"/>
              <p:cNvSpPr/>
              <p:nvPr/>
            </p:nvSpPr>
            <p:spPr>
              <a:xfrm>
                <a:off x="5029200" y="609600"/>
                <a:ext cx="2286000" cy="1143000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dirty="0" smtClean="0">
                    <a:solidFill>
                      <a:schemeClr val="tx1"/>
                    </a:solidFill>
                  </a:rPr>
                  <a:t>Neural Nets</a:t>
                </a:r>
                <a:endParaRPr lang="en-US" sz="32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" name="Rectangle 2"/>
              <p:cNvSpPr/>
              <p:nvPr/>
            </p:nvSpPr>
            <p:spPr>
              <a:xfrm>
                <a:off x="2057400" y="762000"/>
                <a:ext cx="2133600" cy="1524000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dirty="0" smtClean="0">
                    <a:solidFill>
                      <a:srgbClr val="002060"/>
                    </a:solidFill>
                  </a:rPr>
                  <a:t>Principal Component</a:t>
                </a:r>
              </a:p>
              <a:p>
                <a:pPr algn="ctr"/>
                <a:r>
                  <a:rPr lang="en-US" sz="2400" dirty="0" smtClean="0">
                    <a:solidFill>
                      <a:srgbClr val="002060"/>
                    </a:solidFill>
                  </a:rPr>
                  <a:t>Analysis</a:t>
                </a:r>
                <a:endParaRPr lang="en-US" sz="2400" dirty="0">
                  <a:solidFill>
                    <a:srgbClr val="002060"/>
                  </a:solidFill>
                </a:endParaRPr>
              </a:p>
            </p:txBody>
          </p:sp>
          <p:cxnSp>
            <p:nvCxnSpPr>
              <p:cNvPr id="26" name="Straight Arrow Connector 25"/>
              <p:cNvCxnSpPr>
                <a:endCxn id="27" idx="1"/>
              </p:cNvCxnSpPr>
              <p:nvPr/>
            </p:nvCxnSpPr>
            <p:spPr>
              <a:xfrm rot="16200000" flipH="1">
                <a:off x="3943085" y="1697302"/>
                <a:ext cx="1335618" cy="836610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9" name="Shape 28"/>
              <p:cNvCxnSpPr>
                <a:endCxn id="3" idx="1"/>
              </p:cNvCxnSpPr>
              <p:nvPr/>
            </p:nvCxnSpPr>
            <p:spPr>
              <a:xfrm flipV="1">
                <a:off x="685800" y="1524000"/>
                <a:ext cx="1371600" cy="762000"/>
              </a:xfrm>
              <a:prstGeom prst="bentConnector3">
                <a:avLst>
                  <a:gd name="adj1" fmla="val 50000"/>
                </a:avLst>
              </a:prstGeom>
              <a:ln w="76200">
                <a:tailEnd type="arrow"/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sp>
            <p:nvSpPr>
              <p:cNvPr id="24" name="Rectangle 23"/>
              <p:cNvSpPr/>
              <p:nvPr/>
            </p:nvSpPr>
            <p:spPr>
              <a:xfrm>
                <a:off x="2057400" y="2667000"/>
                <a:ext cx="2133600" cy="1524000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>
                    <a:solidFill>
                      <a:srgbClr val="002060"/>
                    </a:solidFill>
                  </a:rPr>
                  <a:t>Various Feature</a:t>
                </a:r>
              </a:p>
              <a:p>
                <a:pPr algn="ctr"/>
                <a:r>
                  <a:rPr lang="en-US" dirty="0" smtClean="0">
                    <a:solidFill>
                      <a:srgbClr val="002060"/>
                    </a:solidFill>
                  </a:rPr>
                  <a:t>Extracting</a:t>
                </a:r>
              </a:p>
              <a:p>
                <a:pPr algn="ctr"/>
                <a:r>
                  <a:rPr lang="en-US" dirty="0" smtClean="0">
                    <a:solidFill>
                      <a:srgbClr val="002060"/>
                    </a:solidFill>
                  </a:rPr>
                  <a:t>Methods </a:t>
                </a:r>
                <a:endParaRPr lang="en-US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5029199" y="2137833"/>
                <a:ext cx="2641600" cy="1291166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dirty="0" smtClean="0">
                    <a:solidFill>
                      <a:schemeClr val="tx1"/>
                    </a:solidFill>
                  </a:rPr>
                  <a:t>Constructive</a:t>
                </a:r>
              </a:p>
              <a:p>
                <a:pPr algn="ctr"/>
                <a:r>
                  <a:rPr lang="en-US" sz="2400" dirty="0" smtClean="0">
                    <a:solidFill>
                      <a:schemeClr val="tx1"/>
                    </a:solidFill>
                  </a:rPr>
                  <a:t>Induction</a:t>
                </a:r>
                <a:endParaRPr lang="en-US" sz="32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5105400" y="3810000"/>
                <a:ext cx="2286000" cy="1143000"/>
              </a:xfrm>
              <a:prstGeom prst="rect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 smtClean="0">
                    <a:solidFill>
                      <a:schemeClr val="tx1"/>
                    </a:solidFill>
                  </a:rPr>
                  <a:t>Clustering</a:t>
                </a:r>
                <a:endParaRPr lang="en-US" sz="2800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3" name="Shape 28"/>
              <p:cNvCxnSpPr>
                <a:endCxn id="24" idx="1"/>
              </p:cNvCxnSpPr>
              <p:nvPr/>
            </p:nvCxnSpPr>
            <p:spPr>
              <a:xfrm>
                <a:off x="685800" y="2362200"/>
                <a:ext cx="1371600" cy="1066800"/>
              </a:xfrm>
              <a:prstGeom prst="bentConnector3">
                <a:avLst>
                  <a:gd name="adj1" fmla="val 50000"/>
                </a:avLst>
              </a:prstGeom>
              <a:ln w="76200">
                <a:tailEnd type="arrow"/>
              </a:ln>
            </p:spPr>
            <p:style>
              <a:lnRef idx="1">
                <a:schemeClr val="accent3"/>
              </a:lnRef>
              <a:fillRef idx="0">
                <a:schemeClr val="accent3"/>
              </a:fillRef>
              <a:effectRef idx="0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37" name="Straight Arrow Connector 36"/>
              <p:cNvCxnSpPr>
                <a:endCxn id="28" idx="1"/>
              </p:cNvCxnSpPr>
              <p:nvPr/>
            </p:nvCxnSpPr>
            <p:spPr>
              <a:xfrm rot="16200000" flipH="1">
                <a:off x="3524250" y="2800350"/>
                <a:ext cx="2247900" cy="914400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9" name="Straight Arrow Connector 38"/>
              <p:cNvCxnSpPr/>
              <p:nvPr/>
            </p:nvCxnSpPr>
            <p:spPr>
              <a:xfrm flipV="1">
                <a:off x="4191000" y="990600"/>
                <a:ext cx="838200" cy="76200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1" name="Straight Arrow Connector 40"/>
              <p:cNvCxnSpPr/>
              <p:nvPr/>
            </p:nvCxnSpPr>
            <p:spPr>
              <a:xfrm rot="16200000" flipH="1">
                <a:off x="3924300" y="3695700"/>
                <a:ext cx="1447800" cy="914400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" name="Straight Arrow Connector 42"/>
              <p:cNvCxnSpPr/>
              <p:nvPr/>
            </p:nvCxnSpPr>
            <p:spPr>
              <a:xfrm flipV="1">
                <a:off x="4267200" y="3124200"/>
                <a:ext cx="838200" cy="38100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" name="Straight Arrow Connector 44"/>
              <p:cNvCxnSpPr/>
              <p:nvPr/>
            </p:nvCxnSpPr>
            <p:spPr>
              <a:xfrm rot="5400000" flipH="1" flipV="1">
                <a:off x="3962400" y="1752600"/>
                <a:ext cx="1295400" cy="838200"/>
              </a:xfrm>
              <a:prstGeom prst="straightConnector1">
                <a:avLst/>
              </a:prstGeom>
              <a:ln w="57150">
                <a:tailEnd type="arrow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49" name="Rectangle 48"/>
            <p:cNvSpPr/>
            <p:nvPr/>
          </p:nvSpPr>
          <p:spPr>
            <a:xfrm>
              <a:off x="152400" y="2667000"/>
              <a:ext cx="1447800" cy="685800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rgbClr val="002060"/>
                  </a:solidFill>
                </a:rPr>
                <a:t>Speech input</a:t>
              </a:r>
              <a:endParaRPr lang="en-US" dirty="0">
                <a:solidFill>
                  <a:srgbClr val="002060"/>
                </a:solidFill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152400" y="3657600"/>
              <a:ext cx="1447800" cy="685800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smtClean="0">
                  <a:solidFill>
                    <a:srgbClr val="002060"/>
                  </a:solidFill>
                </a:rPr>
                <a:t>Sensors</a:t>
              </a:r>
              <a:endParaRPr lang="en-US" sz="2400" dirty="0">
                <a:solidFill>
                  <a:srgbClr val="002060"/>
                </a:solidFill>
              </a:endParaRPr>
            </a:p>
          </p:txBody>
        </p:sp>
        <p:sp>
          <p:nvSpPr>
            <p:cNvPr id="56" name="Right Brace 55"/>
            <p:cNvSpPr/>
            <p:nvPr/>
          </p:nvSpPr>
          <p:spPr>
            <a:xfrm>
              <a:off x="1752600" y="1371600"/>
              <a:ext cx="533400" cy="3200400"/>
            </a:xfrm>
            <a:prstGeom prst="rightBrace">
              <a:avLst/>
            </a:prstGeom>
            <a:solidFill>
              <a:srgbClr val="92D050"/>
            </a:solid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64" name="Shape 63"/>
          <p:cNvCxnSpPr>
            <a:stCxn id="15" idx="1"/>
          </p:cNvCxnSpPr>
          <p:nvPr/>
        </p:nvCxnSpPr>
        <p:spPr>
          <a:xfrm rot="10800000">
            <a:off x="4876800" y="4800600"/>
            <a:ext cx="762000" cy="1104900"/>
          </a:xfrm>
          <a:prstGeom prst="bentConnector2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hape 64"/>
          <p:cNvCxnSpPr>
            <a:stCxn id="15" idx="3"/>
          </p:cNvCxnSpPr>
          <p:nvPr/>
        </p:nvCxnSpPr>
        <p:spPr>
          <a:xfrm flipV="1">
            <a:off x="7086600" y="4800600"/>
            <a:ext cx="914400" cy="1104900"/>
          </a:xfrm>
          <a:prstGeom prst="bentConnector2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Universal Perception Editor</a:t>
            </a:r>
            <a:endParaRPr 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745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33800" y="1676400"/>
            <a:ext cx="14478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Robot 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447800" y="1676400"/>
            <a:ext cx="1447800" cy="6858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002060"/>
                </a:solidFill>
              </a:rPr>
              <a:t>controller</a:t>
            </a:r>
            <a:endParaRPr lang="en-US" sz="2400" dirty="0">
              <a:solidFill>
                <a:srgbClr val="002060"/>
              </a:solidFill>
            </a:endParaRPr>
          </a:p>
        </p:txBody>
      </p:sp>
      <p:cxnSp>
        <p:nvCxnSpPr>
          <p:cNvPr id="5" name="Straight Arrow Connector 4"/>
          <p:cNvCxnSpPr>
            <a:stCxn id="3" idx="3"/>
            <a:endCxn id="2" idx="1"/>
          </p:cNvCxnSpPr>
          <p:nvPr/>
        </p:nvCxnSpPr>
        <p:spPr>
          <a:xfrm>
            <a:off x="2895600" y="2019300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hape 6"/>
          <p:cNvCxnSpPr>
            <a:stCxn id="2" idx="3"/>
          </p:cNvCxnSpPr>
          <p:nvPr/>
        </p:nvCxnSpPr>
        <p:spPr>
          <a:xfrm>
            <a:off x="5181600" y="2019300"/>
            <a:ext cx="457200" cy="1028700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/>
          <p:nvPr/>
        </p:nvCxnSpPr>
        <p:spPr>
          <a:xfrm rot="10800000">
            <a:off x="533400" y="3048000"/>
            <a:ext cx="5105400" cy="158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hape 13"/>
          <p:cNvCxnSpPr>
            <a:endCxn id="3" idx="1"/>
          </p:cNvCxnSpPr>
          <p:nvPr/>
        </p:nvCxnSpPr>
        <p:spPr>
          <a:xfrm rot="5400000" flipH="1" flipV="1">
            <a:off x="514350" y="2114550"/>
            <a:ext cx="1028700" cy="838200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505201" y="3960811"/>
            <a:ext cx="14478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Robot 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219201" y="3960811"/>
            <a:ext cx="1447800" cy="6858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002060"/>
                </a:solidFill>
              </a:rPr>
              <a:t>controller</a:t>
            </a:r>
            <a:endParaRPr lang="en-US" sz="2400" dirty="0">
              <a:solidFill>
                <a:srgbClr val="002060"/>
              </a:solidFill>
            </a:endParaRPr>
          </a:p>
        </p:txBody>
      </p:sp>
      <p:cxnSp>
        <p:nvCxnSpPr>
          <p:cNvPr id="17" name="Straight Arrow Connector 16"/>
          <p:cNvCxnSpPr>
            <a:stCxn id="16" idx="3"/>
            <a:endCxn id="15" idx="1"/>
          </p:cNvCxnSpPr>
          <p:nvPr/>
        </p:nvCxnSpPr>
        <p:spPr>
          <a:xfrm>
            <a:off x="2667001" y="4303711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hape 17"/>
          <p:cNvCxnSpPr>
            <a:stCxn id="15" idx="3"/>
          </p:cNvCxnSpPr>
          <p:nvPr/>
        </p:nvCxnSpPr>
        <p:spPr>
          <a:xfrm>
            <a:off x="4953001" y="4303711"/>
            <a:ext cx="457200" cy="1028700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/>
          <p:nvPr/>
        </p:nvCxnSpPr>
        <p:spPr>
          <a:xfrm rot="10800000">
            <a:off x="304801" y="5332411"/>
            <a:ext cx="5105400" cy="158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hape 19"/>
          <p:cNvCxnSpPr>
            <a:endCxn id="16" idx="1"/>
          </p:cNvCxnSpPr>
          <p:nvPr/>
        </p:nvCxnSpPr>
        <p:spPr>
          <a:xfrm rot="5400000" flipH="1" flipV="1">
            <a:off x="285751" y="4398961"/>
            <a:ext cx="1028700" cy="838200"/>
          </a:xfrm>
          <a:prstGeom prst="bent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2286000" y="6019800"/>
            <a:ext cx="14478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Critic</a:t>
            </a:r>
            <a:endParaRPr lang="en-US" dirty="0"/>
          </a:p>
        </p:txBody>
      </p:sp>
      <p:cxnSp>
        <p:nvCxnSpPr>
          <p:cNvPr id="23" name="Straight Arrow Connector 22"/>
          <p:cNvCxnSpPr/>
          <p:nvPr/>
        </p:nvCxnSpPr>
        <p:spPr>
          <a:xfrm rot="5400000">
            <a:off x="2057400" y="5180806"/>
            <a:ext cx="1677194" cy="794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5400000">
            <a:off x="3009900" y="5676900"/>
            <a:ext cx="685800" cy="158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9" name="Shape 28"/>
          <p:cNvCxnSpPr>
            <a:stCxn id="21" idx="1"/>
          </p:cNvCxnSpPr>
          <p:nvPr/>
        </p:nvCxnSpPr>
        <p:spPr>
          <a:xfrm rot="10800000">
            <a:off x="1752600" y="4648200"/>
            <a:ext cx="533400" cy="1714500"/>
          </a:xfrm>
          <a:prstGeom prst="bentConnector2">
            <a:avLst/>
          </a:prstGeom>
          <a:ln w="76200"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Feedback from the environment</a:t>
            </a:r>
            <a:endParaRPr 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791200" y="1981200"/>
            <a:ext cx="3352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environment includes: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800" dirty="0" smtClean="0"/>
              <a:t>Other robots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800" dirty="0" smtClean="0"/>
              <a:t>Human actors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800" dirty="0" smtClean="0"/>
              <a:t>Audience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sz="2800" dirty="0" smtClean="0"/>
              <a:t>The director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57049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33600" y="177171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Mouth  Motion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657600" y="177171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text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057400" y="26670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Hexapod walking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581400" y="26670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Distance evaluation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057400" y="348609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Biped walking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581400" y="348609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Number of falls</a:t>
            </a:r>
          </a:p>
          <a:p>
            <a:pPr algn="ctr"/>
            <a:r>
              <a:rPr lang="en-US" sz="1600" dirty="0" smtClean="0"/>
              <a:t>evaluation</a:t>
            </a:r>
            <a:endParaRPr lang="en-US" sz="1600" dirty="0"/>
          </a:p>
        </p:txBody>
      </p:sp>
      <p:sp>
        <p:nvSpPr>
          <p:cNvPr id="8" name="Rectangle 7"/>
          <p:cNvSpPr/>
          <p:nvPr/>
        </p:nvSpPr>
        <p:spPr>
          <a:xfrm>
            <a:off x="2057400" y="440049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Biped Gestures</a:t>
            </a:r>
          </a:p>
        </p:txBody>
      </p:sp>
      <p:sp>
        <p:nvSpPr>
          <p:cNvPr id="9" name="Rectangle 8"/>
          <p:cNvSpPr/>
          <p:nvPr/>
        </p:nvSpPr>
        <p:spPr>
          <a:xfrm>
            <a:off x="3581400" y="440049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Comparison to video evaluation</a:t>
            </a:r>
            <a:endParaRPr lang="en-US" sz="1400" dirty="0"/>
          </a:p>
        </p:txBody>
      </p:sp>
      <p:sp>
        <p:nvSpPr>
          <p:cNvPr id="10" name="Rectangle 9"/>
          <p:cNvSpPr/>
          <p:nvPr/>
        </p:nvSpPr>
        <p:spPr>
          <a:xfrm>
            <a:off x="2057400" y="539109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Hand gestures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81400" y="539109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Subjective human evaluation</a:t>
            </a:r>
            <a:endParaRPr lang="en-US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228600" y="6381690"/>
            <a:ext cx="861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problems in Human-Robot Interaction – Motion Generation problems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62600" y="1466195"/>
            <a:ext cx="35814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Motion Problems = examples of correct motions – </a:t>
            </a:r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generalize and modify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interpolate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62000" y="152400"/>
            <a:ext cx="7467600" cy="1295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Motion</a:t>
            </a:r>
            <a:endParaRPr lang="en-US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060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305800" cy="4495800"/>
          </a:xfrm>
        </p:spPr>
        <p:txBody>
          <a:bodyPr>
            <a:noAutofit/>
          </a:bodyPr>
          <a:lstStyle/>
          <a:p>
            <a:pPr marL="514350" indent="-514350">
              <a:buNone/>
            </a:pPr>
            <a:r>
              <a:rPr lang="en-US" sz="4400" dirty="0" smtClean="0"/>
              <a:t>The concept of generalized motions and </a:t>
            </a:r>
            <a:r>
              <a:rPr lang="en-US" sz="4400" dirty="0" smtClean="0">
                <a:solidFill>
                  <a:srgbClr val="FF0000"/>
                </a:solidFill>
              </a:rPr>
              <a:t>universal  event editor </a:t>
            </a:r>
            <a:r>
              <a:rPr lang="en-US" sz="4400" dirty="0" smtClean="0"/>
              <a:t>to edit:</a:t>
            </a:r>
          </a:p>
          <a:p>
            <a:pPr marL="914400" lvl="1" indent="-514350"/>
            <a:r>
              <a:rPr lang="en-US" sz="4000" dirty="0" smtClean="0"/>
              <a:t>robot motions, </a:t>
            </a:r>
          </a:p>
          <a:p>
            <a:pPr marL="914400" lvl="1" indent="-514350"/>
            <a:r>
              <a:rPr lang="en-US" sz="4000" dirty="0" smtClean="0"/>
              <a:t>behaviors, </a:t>
            </a:r>
          </a:p>
          <a:p>
            <a:pPr marL="914400" lvl="1" indent="-514350"/>
            <a:r>
              <a:rPr lang="en-US" sz="4000" dirty="0" smtClean="0"/>
              <a:t>lightings and automated events</a:t>
            </a:r>
          </a:p>
          <a:p>
            <a:pPr marL="914400" lvl="1" indent="-514350">
              <a:buNone/>
            </a:pPr>
            <a:endParaRPr lang="en-US" sz="4000" dirty="0" smtClean="0"/>
          </a:p>
        </p:txBody>
      </p:sp>
    </p:spTree>
    <p:extLst>
      <p:ext uri="{BB962C8B-B14F-4D97-AF65-F5344CB8AC3E}">
        <p14:creationId xmlns:p14="http://schemas.microsoft.com/office/powerpoint/2010/main" val="361232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Languages to describe all kinds of motions and events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763963"/>
          </a:xfrm>
        </p:spPr>
        <p:txBody>
          <a:bodyPr/>
          <a:lstStyle/>
          <a:p>
            <a:r>
              <a:rPr lang="en-US" dirty="0" err="1" smtClean="0"/>
              <a:t>Labanotation</a:t>
            </a:r>
            <a:endParaRPr lang="en-US" dirty="0" smtClean="0"/>
          </a:p>
          <a:p>
            <a:r>
              <a:rPr lang="en-US" dirty="0" smtClean="0"/>
              <a:t>DAP </a:t>
            </a:r>
            <a:r>
              <a:rPr lang="en-US" dirty="0"/>
              <a:t>(Disney Animation Principles) and </a:t>
            </a:r>
            <a:endParaRPr lang="en-US" dirty="0" smtClean="0"/>
          </a:p>
          <a:p>
            <a:r>
              <a:rPr lang="en-US" dirty="0" smtClean="0"/>
              <a:t>CRL </a:t>
            </a:r>
            <a:r>
              <a:rPr lang="en-US" dirty="0"/>
              <a:t>(Common Robot Language) </a:t>
            </a:r>
          </a:p>
        </p:txBody>
      </p:sp>
    </p:spTree>
    <p:extLst>
      <p:ext uri="{BB962C8B-B14F-4D97-AF65-F5344CB8AC3E}">
        <p14:creationId xmlns:p14="http://schemas.microsoft.com/office/powerpoint/2010/main" val="25779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6" y="21021"/>
            <a:ext cx="8965324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KHR-1 and </a:t>
            </a:r>
            <a:r>
              <a:rPr lang="en-US" b="1" dirty="0" err="1" smtClean="0"/>
              <a:t>iSobot</a:t>
            </a:r>
            <a:r>
              <a:rPr lang="en-US" b="1" dirty="0" smtClean="0"/>
              <a:t> Motion Editor Interface</a:t>
            </a:r>
            <a:endParaRPr lang="en-US" dirty="0"/>
          </a:p>
        </p:txBody>
      </p:sp>
      <p:pic>
        <p:nvPicPr>
          <p:cNvPr id="4" name="Picture 3" descr="IsobotScreenShot-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1219200"/>
            <a:ext cx="78486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76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95344"/>
          </a:xfrm>
        </p:spPr>
        <p:txBody>
          <a:bodyPr>
            <a:normAutofit/>
          </a:bodyPr>
          <a:lstStyle/>
          <a:p>
            <a:r>
              <a:rPr lang="en-US" sz="2400" b="1" dirty="0" smtClean="0"/>
              <a:t>Editor with integrated video, text to speech and probabilistic regular expressions editing</a:t>
            </a:r>
            <a:endParaRPr lang="en-US" sz="24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11333" t="19200" r="28667" b="7467"/>
          <a:stretch>
            <a:fillRect/>
          </a:stretch>
        </p:blipFill>
        <p:spPr bwMode="auto">
          <a:xfrm>
            <a:off x="304800" y="1095344"/>
            <a:ext cx="7543800" cy="576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388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Chameleon box converts sound to light and controls</a:t>
            </a:r>
            <a:endParaRPr lang="en-US" b="1" dirty="0"/>
          </a:p>
        </p:txBody>
      </p:sp>
      <p:pic>
        <p:nvPicPr>
          <p:cNvPr id="4" name="Picture 3" descr="C:\Users\Aditya\Documents\IMAG003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657600"/>
            <a:ext cx="4218305" cy="2837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57200" y="1295400"/>
            <a:ext cx="2514600" cy="1143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Universal </a:t>
            </a:r>
          </a:p>
          <a:p>
            <a:pPr algn="ctr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motion editor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74395" y="1866900"/>
            <a:ext cx="2514600" cy="1143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MIDI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val 6"/>
          <p:cNvSpPr/>
          <p:nvPr/>
        </p:nvSpPr>
        <p:spPr>
          <a:xfrm>
            <a:off x="6188995" y="3657600"/>
            <a:ext cx="745205" cy="609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7831803" y="3505200"/>
            <a:ext cx="745205" cy="6096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7696200" y="4648200"/>
            <a:ext cx="745205" cy="6096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6713997" y="5638800"/>
            <a:ext cx="745205" cy="6096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4931695" y="4114800"/>
            <a:ext cx="12573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4870675" y="3962400"/>
            <a:ext cx="2961129" cy="11232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endCxn id="9" idx="2"/>
          </p:cNvCxnSpPr>
          <p:nvPr/>
        </p:nvCxnSpPr>
        <p:spPr>
          <a:xfrm flipV="1">
            <a:off x="4931695" y="4953000"/>
            <a:ext cx="2764505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endCxn id="10" idx="2"/>
          </p:cNvCxnSpPr>
          <p:nvPr/>
        </p:nvCxnSpPr>
        <p:spPr>
          <a:xfrm>
            <a:off x="4931695" y="5410200"/>
            <a:ext cx="1782302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5" idx="3"/>
          </p:cNvCxnSpPr>
          <p:nvPr/>
        </p:nvCxnSpPr>
        <p:spPr>
          <a:xfrm>
            <a:off x="2971800" y="1866900"/>
            <a:ext cx="702595" cy="57150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3124200" y="3009900"/>
            <a:ext cx="1127749" cy="64770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920491" y="2581870"/>
            <a:ext cx="1676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Lights and controlled events</a:t>
            </a:r>
            <a:endParaRPr lang="en-US" dirty="0"/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6139585" y="1733550"/>
            <a:ext cx="897604" cy="41910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459202" y="83820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Sound and effects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7086599" y="1733550"/>
            <a:ext cx="228601" cy="4191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7346731" y="1497503"/>
            <a:ext cx="204952" cy="883090"/>
          </a:xfrm>
          <a:custGeom>
            <a:avLst/>
            <a:gdLst>
              <a:gd name="connsiteX0" fmla="*/ 0 w 204952"/>
              <a:gd name="connsiteY0" fmla="*/ 205173 h 883090"/>
              <a:gd name="connsiteX1" fmla="*/ 0 w 204952"/>
              <a:gd name="connsiteY1" fmla="*/ 205173 h 883090"/>
              <a:gd name="connsiteX2" fmla="*/ 15766 w 204952"/>
              <a:gd name="connsiteY2" fmla="*/ 31752 h 883090"/>
              <a:gd name="connsiteX3" fmla="*/ 94593 w 204952"/>
              <a:gd name="connsiteY3" fmla="*/ 15987 h 883090"/>
              <a:gd name="connsiteX4" fmla="*/ 173421 w 204952"/>
              <a:gd name="connsiteY4" fmla="*/ 221 h 883090"/>
              <a:gd name="connsiteX5" fmla="*/ 204952 w 204952"/>
              <a:gd name="connsiteY5" fmla="*/ 883090 h 883090"/>
              <a:gd name="connsiteX6" fmla="*/ 15766 w 204952"/>
              <a:gd name="connsiteY6" fmla="*/ 693904 h 883090"/>
              <a:gd name="connsiteX7" fmla="*/ 15766 w 204952"/>
              <a:gd name="connsiteY7" fmla="*/ 693904 h 883090"/>
              <a:gd name="connsiteX8" fmla="*/ 31531 w 204952"/>
              <a:gd name="connsiteY8" fmla="*/ 615076 h 883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4952" h="883090">
                <a:moveTo>
                  <a:pt x="0" y="205173"/>
                </a:moveTo>
                <a:lnTo>
                  <a:pt x="0" y="205173"/>
                </a:lnTo>
                <a:cubicBezTo>
                  <a:pt x="5255" y="147366"/>
                  <a:pt x="-10193" y="83669"/>
                  <a:pt x="15766" y="31752"/>
                </a:cubicBezTo>
                <a:cubicBezTo>
                  <a:pt x="27750" y="7785"/>
                  <a:pt x="68597" y="22486"/>
                  <a:pt x="94593" y="15987"/>
                </a:cubicBezTo>
                <a:cubicBezTo>
                  <a:pt x="170952" y="-3103"/>
                  <a:pt x="113197" y="221"/>
                  <a:pt x="173421" y="221"/>
                </a:cubicBezTo>
                <a:lnTo>
                  <a:pt x="204952" y="883090"/>
                </a:lnTo>
                <a:lnTo>
                  <a:pt x="15766" y="693904"/>
                </a:lnTo>
                <a:lnTo>
                  <a:pt x="15766" y="693904"/>
                </a:lnTo>
                <a:lnTo>
                  <a:pt x="31531" y="615076"/>
                </a:lnTo>
              </a:path>
            </a:pathLst>
          </a:cu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94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Generating Emotional Motions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32000" t="16000" r="31333" b="64000"/>
          <a:stretch>
            <a:fillRect/>
          </a:stretch>
        </p:blipFill>
        <p:spPr bwMode="auto">
          <a:xfrm>
            <a:off x="1320547" y="4191000"/>
            <a:ext cx="7823453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7991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9800" y="1600200"/>
            <a:ext cx="26670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Spectral filtering</a:t>
            </a:r>
          </a:p>
          <a:p>
            <a:r>
              <a:rPr lang="en-US" dirty="0" smtClean="0"/>
              <a:t>Matched filters</a:t>
            </a:r>
          </a:p>
          <a:p>
            <a:r>
              <a:rPr lang="en-US" dirty="0" err="1" smtClean="0"/>
              <a:t>Hermite</a:t>
            </a:r>
            <a:r>
              <a:rPr lang="en-US" dirty="0" smtClean="0"/>
              <a:t> interpolation</a:t>
            </a:r>
          </a:p>
          <a:p>
            <a:r>
              <a:rPr lang="en-US" dirty="0" err="1" smtClean="0"/>
              <a:t>Spline</a:t>
            </a:r>
            <a:r>
              <a:rPr lang="en-US" dirty="0" smtClean="0"/>
              <a:t> Interpolation</a:t>
            </a:r>
          </a:p>
          <a:p>
            <a:r>
              <a:rPr lang="en-US" dirty="0" smtClean="0"/>
              <a:t>Wavelets</a:t>
            </a:r>
          </a:p>
          <a:p>
            <a:r>
              <a:rPr lang="en-US" dirty="0" smtClean="0"/>
              <a:t>Repetitions</a:t>
            </a:r>
          </a:p>
          <a:p>
            <a:r>
              <a:rPr lang="en-US" dirty="0" smtClean="0"/>
              <a:t>Mirrors</a:t>
            </a:r>
          </a:p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32000" t="16000" r="31333" b="12800"/>
          <a:stretch>
            <a:fillRect/>
          </a:stretch>
        </p:blipFill>
        <p:spPr bwMode="auto">
          <a:xfrm>
            <a:off x="0" y="14629"/>
            <a:ext cx="5638800" cy="684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041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23333" t="16000" r="21333" b="10667"/>
          <a:stretch>
            <a:fillRect/>
          </a:stretch>
        </p:blipFill>
        <p:spPr bwMode="auto">
          <a:xfrm>
            <a:off x="304800" y="-21721"/>
            <a:ext cx="8305800" cy="6879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5192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5400" y="274638"/>
            <a:ext cx="4038600" cy="3535362"/>
          </a:xfrm>
        </p:spPr>
        <p:txBody>
          <a:bodyPr>
            <a:noAutofit/>
          </a:bodyPr>
          <a:lstStyle/>
          <a:p>
            <a:r>
              <a:rPr lang="en-US" sz="5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Editor of </a:t>
            </a:r>
            <a:r>
              <a:rPr lang="en-US" sz="54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wwaveforms</a:t>
            </a:r>
            <a:endParaRPr lang="en-US" sz="5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30667" t="9600" r="28667" b="13867"/>
          <a:stretch>
            <a:fillRect/>
          </a:stretch>
        </p:blipFill>
        <p:spPr bwMode="auto">
          <a:xfrm>
            <a:off x="0" y="0"/>
            <a:ext cx="583050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6559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55"/>
            <a:ext cx="8229600" cy="832945"/>
          </a:xfrm>
        </p:spPr>
        <p:txBody>
          <a:bodyPr/>
          <a:lstStyle/>
          <a:p>
            <a:r>
              <a:rPr lang="en-US" u="sng" dirty="0" smtClean="0"/>
              <a:t>Theory of Event Expressions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534400" cy="54102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Reuse concepts from </a:t>
            </a:r>
            <a:r>
              <a:rPr lang="en-US" dirty="0" smtClean="0">
                <a:solidFill>
                  <a:srgbClr val="FF0000"/>
                </a:solidFill>
              </a:rPr>
              <a:t>Automata Theory, Quantum Circuits and Bayesian Probability</a:t>
            </a:r>
          </a:p>
          <a:p>
            <a:endParaRPr lang="en-US" dirty="0"/>
          </a:p>
          <a:p>
            <a:r>
              <a:rPr lang="en-US" dirty="0" smtClean="0"/>
              <a:t>Tool </a:t>
            </a:r>
            <a:r>
              <a:rPr lang="en-US" dirty="0"/>
              <a:t>to </a:t>
            </a:r>
            <a:r>
              <a:rPr lang="en-US" dirty="0">
                <a:solidFill>
                  <a:srgbClr val="FF0000"/>
                </a:solidFill>
              </a:rPr>
              <a:t>design motions </a:t>
            </a:r>
            <a:r>
              <a:rPr lang="en-US" dirty="0"/>
              <a:t>directly from symbols.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theory is general enough to allow </a:t>
            </a:r>
            <a:r>
              <a:rPr lang="en-US" dirty="0">
                <a:solidFill>
                  <a:srgbClr val="FF0000"/>
                </a:solidFill>
              </a:rPr>
              <a:t>arbitrary motion to be symbolically described</a:t>
            </a:r>
            <a:r>
              <a:rPr lang="en-US" dirty="0"/>
              <a:t> but is also detailed enough to allow the designer or the robot to precise the generated behavior to the most fundamental details.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Our </a:t>
            </a:r>
            <a:r>
              <a:rPr lang="en-US" dirty="0"/>
              <a:t>main concept is that the motion is a </a:t>
            </a:r>
            <a:r>
              <a:rPr lang="en-US" u="sng" dirty="0"/>
              <a:t>sequence of symbols</a:t>
            </a:r>
            <a:r>
              <a:rPr lang="en-US" dirty="0"/>
              <a:t>, each symbol corresponding to an elementary action such as shaking head for answering “yes”.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We </a:t>
            </a:r>
            <a:r>
              <a:rPr lang="en-US" dirty="0"/>
              <a:t>will call them </a:t>
            </a:r>
            <a:r>
              <a:rPr lang="en-US" u="sng" dirty="0"/>
              <a:t>primitive motions</a:t>
            </a:r>
            <a:r>
              <a:rPr lang="en-US" dirty="0"/>
              <a:t>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 </a:t>
            </a:r>
            <a:r>
              <a:rPr lang="en-US" u="sng" dirty="0"/>
              <a:t>complex motions</a:t>
            </a:r>
            <a:r>
              <a:rPr lang="en-US" dirty="0"/>
              <a:t> are created by combining primitive motions.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3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0"/>
            <a:ext cx="4267200" cy="6248400"/>
          </a:xfrm>
        </p:spPr>
        <p:txBody>
          <a:bodyPr>
            <a:noAutofit/>
          </a:bodyPr>
          <a:lstStyle/>
          <a:p>
            <a:r>
              <a:rPr lang="en-US" sz="1800" b="1" i="1" dirty="0"/>
              <a:t>Greeting_1 = (</a:t>
            </a:r>
            <a:r>
              <a:rPr lang="en-US" sz="1800" b="1" i="1" dirty="0" err="1"/>
              <a:t>Wave_Hand_Up</a:t>
            </a:r>
            <a:r>
              <a:rPr lang="en-US" sz="1800" b="1" i="1" dirty="0"/>
              <a:t>  </a:t>
            </a:r>
            <a:r>
              <a:rPr lang="en-US" sz="1800" b="1" i="1" baseline="30000" dirty="0"/>
              <a:t>o</a:t>
            </a:r>
            <a:r>
              <a:rPr lang="en-US" sz="1800" b="1" i="1" dirty="0"/>
              <a:t>  </a:t>
            </a:r>
            <a:r>
              <a:rPr lang="en-US" sz="1800" b="1" i="1" dirty="0" err="1"/>
              <a:t>Wave_Hand_Down</a:t>
            </a:r>
            <a:r>
              <a:rPr lang="en-US" sz="1800" b="1" i="1" dirty="0"/>
              <a:t> ) (</a:t>
            </a:r>
            <a:r>
              <a:rPr lang="en-US" sz="1800" b="1" i="1" dirty="0" err="1"/>
              <a:t>Wave_Hand_Up</a:t>
            </a:r>
            <a:r>
              <a:rPr lang="en-US" sz="1800" b="1" i="1" dirty="0"/>
              <a:t>  </a:t>
            </a:r>
            <a:r>
              <a:rPr lang="en-US" sz="1800" b="1" i="1" baseline="30000" dirty="0"/>
              <a:t>o</a:t>
            </a:r>
            <a:r>
              <a:rPr lang="en-US" sz="1800" b="1" i="1" dirty="0"/>
              <a:t>  </a:t>
            </a:r>
            <a:r>
              <a:rPr lang="en-US" sz="1800" b="1" i="1" dirty="0" err="1"/>
              <a:t>Wave_Hand_Down</a:t>
            </a:r>
            <a:r>
              <a:rPr lang="en-US" sz="1800" b="1" i="1" dirty="0"/>
              <a:t> ) </a:t>
            </a:r>
            <a:r>
              <a:rPr lang="en-US" sz="1800" b="1" i="1" baseline="30000" dirty="0"/>
              <a:t>* </a:t>
            </a:r>
            <a:r>
              <a:rPr lang="en-US" sz="1800" b="1" i="1" dirty="0"/>
              <a:t> </a:t>
            </a:r>
            <a:r>
              <a:rPr lang="en-US" sz="1800" b="1" i="1" dirty="0">
                <a:sym typeface="Symbol"/>
              </a:rPr>
              <a:t></a:t>
            </a:r>
            <a:r>
              <a:rPr lang="en-US" sz="1800" b="1" i="1" dirty="0"/>
              <a:t> </a:t>
            </a:r>
            <a:r>
              <a:rPr lang="en-US" sz="1800" b="1" i="1" dirty="0" err="1"/>
              <a:t>Wave_Hand_Up</a:t>
            </a:r>
            <a:r>
              <a:rPr lang="en-US" sz="1800" b="1" i="1" dirty="0"/>
              <a:t>  </a:t>
            </a:r>
            <a:r>
              <a:rPr lang="en-US" sz="1800" b="1" i="1" baseline="30000" dirty="0"/>
              <a:t>o</a:t>
            </a:r>
            <a:r>
              <a:rPr lang="en-US" sz="1800" b="1" i="1" dirty="0"/>
              <a:t>   </a:t>
            </a:r>
            <a:r>
              <a:rPr lang="en-US" sz="1800" b="1" i="1" dirty="0" err="1"/>
              <a:t>Say_Hello</a:t>
            </a:r>
            <a:r>
              <a:rPr lang="en-US" sz="1800" dirty="0"/>
              <a:t>  </a:t>
            </a:r>
            <a:endParaRPr lang="en-US" sz="1800" dirty="0" smtClean="0"/>
          </a:p>
          <a:p>
            <a:endParaRPr lang="en-US" sz="1800" dirty="0"/>
          </a:p>
          <a:p>
            <a:r>
              <a:rPr lang="en-US" sz="1800" dirty="0" smtClean="0"/>
              <a:t>Which </a:t>
            </a:r>
            <a:r>
              <a:rPr lang="en-US" sz="1800" dirty="0"/>
              <a:t>means, to greet a person the robot should execute one of two actions: </a:t>
            </a:r>
            <a:endParaRPr lang="en-US" sz="1800" dirty="0" smtClean="0"/>
          </a:p>
          <a:p>
            <a:pPr lvl="1"/>
            <a:r>
              <a:rPr lang="en-US" sz="1400" u="sng" dirty="0" smtClean="0"/>
              <a:t>Action </a:t>
            </a:r>
            <a:r>
              <a:rPr lang="en-US" sz="1400" u="sng" dirty="0"/>
              <a:t>1</a:t>
            </a:r>
            <a:r>
              <a:rPr lang="en-US" sz="1400" dirty="0"/>
              <a:t>: wave hand up, follow it by waving hand down. Execute it at least once. </a:t>
            </a:r>
            <a:endParaRPr lang="en-US" sz="1400" dirty="0" smtClean="0"/>
          </a:p>
          <a:p>
            <a:pPr lvl="1"/>
            <a:r>
              <a:rPr lang="en-US" sz="1400" u="sng" dirty="0" smtClean="0"/>
              <a:t>Action </a:t>
            </a:r>
            <a:r>
              <a:rPr lang="en-US" sz="1400" u="sng" dirty="0"/>
              <a:t>2</a:t>
            </a:r>
            <a:r>
              <a:rPr lang="en-US" sz="1400" dirty="0"/>
              <a:t>: Wave hand up, next say “Hello”. The same is true for any complex events. </a:t>
            </a:r>
            <a:endParaRPr lang="en-US" sz="1400" dirty="0" smtClean="0"/>
          </a:p>
          <a:p>
            <a:r>
              <a:rPr lang="en-US" sz="1800" dirty="0" smtClean="0"/>
              <a:t>As </a:t>
            </a:r>
            <a:r>
              <a:rPr lang="en-US" sz="1800" dirty="0"/>
              <a:t>we see, the semantics of regular expressions </a:t>
            </a:r>
            <a:r>
              <a:rPr lang="en-US" sz="1800" dirty="0" smtClean="0"/>
              <a:t>is </a:t>
            </a:r>
            <a:r>
              <a:rPr lang="en-US" sz="1800" dirty="0"/>
              <a:t>used here, with atomic symbols from the terminal alphabet of basic events {</a:t>
            </a:r>
            <a:r>
              <a:rPr lang="en-US" sz="1800" b="1" i="1" dirty="0" err="1"/>
              <a:t>Wave_Hand_Down</a:t>
            </a:r>
            <a:r>
              <a:rPr lang="en-US" sz="1800" b="1" i="1" dirty="0"/>
              <a:t>,  </a:t>
            </a:r>
            <a:r>
              <a:rPr lang="en-US" sz="1800" b="1" i="1" dirty="0" err="1"/>
              <a:t>Wave_Hand_Up</a:t>
            </a:r>
            <a:r>
              <a:rPr lang="en-US" sz="1800" b="1" i="1" dirty="0"/>
              <a:t> ,   </a:t>
            </a:r>
            <a:r>
              <a:rPr lang="en-US" sz="1800" b="1" i="1" dirty="0" err="1"/>
              <a:t>Say_Hello</a:t>
            </a:r>
            <a:r>
              <a:rPr lang="en-US" sz="1800" dirty="0"/>
              <a:t>}. </a:t>
            </a:r>
            <a:endParaRPr lang="en-US" sz="1800" dirty="0" smtClean="0"/>
          </a:p>
          <a:p>
            <a:r>
              <a:rPr lang="en-US" sz="1800" dirty="0" smtClean="0"/>
              <a:t>The </a:t>
            </a:r>
            <a:r>
              <a:rPr lang="en-US" sz="1800" dirty="0"/>
              <a:t>operators used here are: concatenation (</a:t>
            </a:r>
            <a:r>
              <a:rPr lang="en-US" sz="1800" b="1" i="1" baseline="30000" dirty="0"/>
              <a:t>o</a:t>
            </a:r>
            <a:r>
              <a:rPr lang="en-US" sz="1800" dirty="0"/>
              <a:t>), union (</a:t>
            </a:r>
            <a:r>
              <a:rPr lang="en-US" sz="1800" b="1" i="1" dirty="0">
                <a:sym typeface="Symbol"/>
              </a:rPr>
              <a:t></a:t>
            </a:r>
            <a:r>
              <a:rPr lang="en-US" sz="1800" dirty="0"/>
              <a:t>) and iteration (</a:t>
            </a:r>
            <a:r>
              <a:rPr lang="en-US" sz="1800" b="1" i="1" baseline="30000" dirty="0"/>
              <a:t>*</a:t>
            </a:r>
            <a:r>
              <a:rPr lang="en-US" sz="1800" dirty="0"/>
              <a:t>). Each operator has one or two arguments. </a:t>
            </a:r>
            <a:endParaRPr lang="en-US" sz="1800" dirty="0" smtClean="0"/>
          </a:p>
          <a:p>
            <a:r>
              <a:rPr lang="en-US" sz="1800" dirty="0" smtClean="0"/>
              <a:t>So </a:t>
            </a:r>
            <a:r>
              <a:rPr lang="en-US" sz="1800" dirty="0"/>
              <a:t>far,  these expressions are the same as regular expressions. </a:t>
            </a:r>
            <a:endParaRPr lang="en-US" sz="1800" dirty="0" smtClean="0"/>
          </a:p>
        </p:txBody>
      </p:sp>
      <p:sp>
        <p:nvSpPr>
          <p:cNvPr id="5" name="Oval 4"/>
          <p:cNvSpPr/>
          <p:nvPr/>
        </p:nvSpPr>
        <p:spPr>
          <a:xfrm>
            <a:off x="6858000" y="228600"/>
            <a:ext cx="1981200" cy="6096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Initial state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6172200" y="2057400"/>
            <a:ext cx="685800" cy="6096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305800" y="2590800"/>
            <a:ext cx="685800" cy="6096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239000" y="4648200"/>
            <a:ext cx="1905000" cy="6096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Final state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292403" y="1524000"/>
            <a:ext cx="18515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Wave_Hand_Up</a:t>
            </a:r>
            <a:r>
              <a:rPr lang="en-US" b="1" i="1" dirty="0" smtClean="0"/>
              <a:t>  </a:t>
            </a:r>
          </a:p>
        </p:txBody>
      </p:sp>
      <p:cxnSp>
        <p:nvCxnSpPr>
          <p:cNvPr id="11" name="Straight Arrow Connector 10"/>
          <p:cNvCxnSpPr>
            <a:endCxn id="7" idx="0"/>
          </p:cNvCxnSpPr>
          <p:nvPr/>
        </p:nvCxnSpPr>
        <p:spPr>
          <a:xfrm rot="16200000" flipH="1">
            <a:off x="7600950" y="1543050"/>
            <a:ext cx="1752600" cy="342900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8" idx="7"/>
          </p:cNvCxnSpPr>
          <p:nvPr/>
        </p:nvCxnSpPr>
        <p:spPr>
          <a:xfrm rot="16200000" flipH="1">
            <a:off x="8007372" y="3879827"/>
            <a:ext cx="1537074" cy="178220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7906161" y="3657600"/>
            <a:ext cx="1237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Say_Hello</a:t>
            </a:r>
            <a:r>
              <a:rPr lang="en-US" dirty="0" smtClean="0"/>
              <a:t>  </a:t>
            </a:r>
          </a:p>
        </p:txBody>
      </p:sp>
      <p:sp>
        <p:nvSpPr>
          <p:cNvPr id="16" name="Oval 15"/>
          <p:cNvSpPr/>
          <p:nvPr/>
        </p:nvSpPr>
        <p:spPr>
          <a:xfrm>
            <a:off x="6172200" y="3276600"/>
            <a:ext cx="685800" cy="6096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Arrow Connector 17"/>
          <p:cNvCxnSpPr>
            <a:endCxn id="6" idx="0"/>
          </p:cNvCxnSpPr>
          <p:nvPr/>
        </p:nvCxnSpPr>
        <p:spPr>
          <a:xfrm rot="5400000">
            <a:off x="6381750" y="971550"/>
            <a:ext cx="1219200" cy="952500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5791200" y="990600"/>
            <a:ext cx="18515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Wave_Hand_Up</a:t>
            </a:r>
            <a:r>
              <a:rPr lang="en-US" b="1" i="1" dirty="0" smtClean="0"/>
              <a:t>  </a:t>
            </a:r>
          </a:p>
        </p:txBody>
      </p:sp>
      <p:cxnSp>
        <p:nvCxnSpPr>
          <p:cNvPr id="21" name="Straight Arrow Connector 20"/>
          <p:cNvCxnSpPr>
            <a:endCxn id="16" idx="0"/>
          </p:cNvCxnSpPr>
          <p:nvPr/>
        </p:nvCxnSpPr>
        <p:spPr>
          <a:xfrm rot="5400000">
            <a:off x="6241466" y="2940634"/>
            <a:ext cx="609600" cy="62332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495800" y="2743200"/>
            <a:ext cx="2086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Wave_Hand_Down</a:t>
            </a:r>
            <a:r>
              <a:rPr lang="en-US" b="1" i="1" dirty="0" smtClean="0"/>
              <a:t> </a:t>
            </a:r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4724400" y="5257800"/>
            <a:ext cx="685800" cy="6096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Arrow Connector 24"/>
          <p:cNvCxnSpPr>
            <a:stCxn id="16" idx="5"/>
            <a:endCxn id="8" idx="1"/>
          </p:cNvCxnSpPr>
          <p:nvPr/>
        </p:nvCxnSpPr>
        <p:spPr>
          <a:xfrm rot="16200000" flipH="1">
            <a:off x="6667500" y="3886993"/>
            <a:ext cx="940548" cy="760414"/>
          </a:xfrm>
          <a:prstGeom prst="straightConnector1">
            <a:avLst/>
          </a:pr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010400" y="3810000"/>
            <a:ext cx="45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Symbol"/>
              </a:rPr>
              <a:t>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Arc 28"/>
          <p:cNvSpPr/>
          <p:nvPr/>
        </p:nvSpPr>
        <p:spPr>
          <a:xfrm rot="252623" flipH="1">
            <a:off x="5093000" y="3402962"/>
            <a:ext cx="1508698" cy="3869181"/>
          </a:xfrm>
          <a:prstGeom prst="arc">
            <a:avLst>
              <a:gd name="adj1" fmla="val 15852614"/>
              <a:gd name="adj2" fmla="val 0"/>
            </a:avLst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5562600" y="5410200"/>
            <a:ext cx="18515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Wave_Hand_Up</a:t>
            </a:r>
            <a:r>
              <a:rPr lang="en-US" b="1" i="1" dirty="0" smtClean="0"/>
              <a:t>  </a:t>
            </a:r>
          </a:p>
        </p:txBody>
      </p:sp>
      <p:sp>
        <p:nvSpPr>
          <p:cNvPr id="31" name="Arc 30"/>
          <p:cNvSpPr/>
          <p:nvPr/>
        </p:nvSpPr>
        <p:spPr>
          <a:xfrm flipH="1">
            <a:off x="6093649" y="7410004"/>
            <a:ext cx="518755" cy="45719"/>
          </a:xfrm>
          <a:prstGeom prst="arc">
            <a:avLst>
              <a:gd name="adj1" fmla="val 15852614"/>
              <a:gd name="adj2" fmla="val 0"/>
            </a:avLst>
          </a:prstGeom>
          <a:ln w="38100"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4267200" y="4191000"/>
            <a:ext cx="2086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Wave_Hand_Down</a:t>
            </a:r>
            <a:r>
              <a:rPr lang="en-US" b="1" i="1" dirty="0" smtClean="0"/>
              <a:t> </a:t>
            </a:r>
            <a:endParaRPr lang="en-US" dirty="0"/>
          </a:p>
        </p:txBody>
      </p:sp>
      <p:sp>
        <p:nvSpPr>
          <p:cNvPr id="34" name="Freeform 33"/>
          <p:cNvSpPr/>
          <p:nvPr/>
        </p:nvSpPr>
        <p:spPr>
          <a:xfrm>
            <a:off x="5407572" y="3846786"/>
            <a:ext cx="1237593" cy="1608083"/>
          </a:xfrm>
          <a:custGeom>
            <a:avLst/>
            <a:gdLst>
              <a:gd name="connsiteX0" fmla="*/ 1182414 w 1237593"/>
              <a:gd name="connsiteY0" fmla="*/ 0 h 1608083"/>
              <a:gd name="connsiteX1" fmla="*/ 1213945 w 1237593"/>
              <a:gd name="connsiteY1" fmla="*/ 599090 h 1608083"/>
              <a:gd name="connsiteX2" fmla="*/ 1040525 w 1237593"/>
              <a:gd name="connsiteY2" fmla="*/ 930166 h 1608083"/>
              <a:gd name="connsiteX3" fmla="*/ 867104 w 1237593"/>
              <a:gd name="connsiteY3" fmla="*/ 1229711 h 1608083"/>
              <a:gd name="connsiteX4" fmla="*/ 583325 w 1237593"/>
              <a:gd name="connsiteY4" fmla="*/ 1466193 h 1608083"/>
              <a:gd name="connsiteX5" fmla="*/ 0 w 1237593"/>
              <a:gd name="connsiteY5" fmla="*/ 1608083 h 1608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37593" h="1608083">
                <a:moveTo>
                  <a:pt x="1182414" y="0"/>
                </a:moveTo>
                <a:cubicBezTo>
                  <a:pt x="1210003" y="222031"/>
                  <a:pt x="1237593" y="444062"/>
                  <a:pt x="1213945" y="599090"/>
                </a:cubicBezTo>
                <a:cubicBezTo>
                  <a:pt x="1190297" y="754118"/>
                  <a:pt x="1098332" y="825063"/>
                  <a:pt x="1040525" y="930166"/>
                </a:cubicBezTo>
                <a:cubicBezTo>
                  <a:pt x="982718" y="1035269"/>
                  <a:pt x="943304" y="1140373"/>
                  <a:pt x="867104" y="1229711"/>
                </a:cubicBezTo>
                <a:cubicBezTo>
                  <a:pt x="790904" y="1319049"/>
                  <a:pt x="727842" y="1403131"/>
                  <a:pt x="583325" y="1466193"/>
                </a:cubicBezTo>
                <a:cubicBezTo>
                  <a:pt x="438808" y="1529255"/>
                  <a:pt x="219404" y="1568669"/>
                  <a:pt x="0" y="1608083"/>
                </a:cubicBezTo>
              </a:path>
            </a:pathLst>
          </a:custGeom>
          <a:ln w="3810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93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Autofit/>
          </a:bodyPr>
          <a:lstStyle/>
          <a:p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Acceptor, generator and transformer</a:t>
            </a:r>
            <a:endParaRPr 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382000" cy="48768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Observe </a:t>
            </a:r>
            <a:r>
              <a:rPr lang="en-US" dirty="0"/>
              <a:t>that this graph can be interpreted as an </a:t>
            </a:r>
            <a:r>
              <a:rPr lang="en-US" dirty="0">
                <a:solidFill>
                  <a:srgbClr val="FF0000"/>
                </a:solidFill>
              </a:rPr>
              <a:t>acceptor</a:t>
            </a:r>
            <a:r>
              <a:rPr lang="en-US" dirty="0"/>
              <a:t>, when symbols Xi are inputs.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can be interpreted as a </a:t>
            </a:r>
            <a:r>
              <a:rPr lang="en-US" dirty="0">
                <a:solidFill>
                  <a:srgbClr val="FF0000"/>
                </a:solidFill>
              </a:rPr>
              <a:t>generator</a:t>
            </a:r>
            <a:r>
              <a:rPr lang="en-US" dirty="0"/>
              <a:t> when symbols Xi are outputs.     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graph can be thus used to </a:t>
            </a:r>
            <a:r>
              <a:rPr lang="en-US" dirty="0">
                <a:solidFill>
                  <a:srgbClr val="FF0000"/>
                </a:solidFill>
              </a:rPr>
              <a:t>recognize</a:t>
            </a:r>
            <a:r>
              <a:rPr lang="en-US" dirty="0"/>
              <a:t> if some motion belongs to some </a:t>
            </a:r>
            <a:r>
              <a:rPr lang="en-US" dirty="0">
                <a:solidFill>
                  <a:srgbClr val="FF0000"/>
                </a:solidFill>
              </a:rPr>
              <a:t>language </a:t>
            </a:r>
            <a:r>
              <a:rPr lang="en-US" dirty="0"/>
              <a:t>and can </a:t>
            </a:r>
            <a:r>
              <a:rPr lang="en-US" dirty="0">
                <a:solidFill>
                  <a:srgbClr val="FF0000"/>
                </a:solidFill>
              </a:rPr>
              <a:t>generate</a:t>
            </a:r>
            <a:r>
              <a:rPr lang="en-US" dirty="0"/>
              <a:t> a motion belonging to the language.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This </a:t>
            </a:r>
            <a:r>
              <a:rPr lang="en-US" dirty="0"/>
              <a:t>graph is realized in software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Autofit/>
          </a:bodyPr>
          <a:lstStyle/>
          <a:p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Dance, rituality and regularity</a:t>
            </a:r>
            <a:endParaRPr 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Dances</a:t>
            </a:r>
            <a:r>
              <a:rPr lang="en-US" dirty="0" smtClean="0"/>
              <a:t> of groups of robots are already very popular</a:t>
            </a:r>
          </a:p>
          <a:p>
            <a:endParaRPr lang="en-US" dirty="0" smtClean="0"/>
          </a:p>
          <a:p>
            <a:r>
              <a:rPr lang="en-US" dirty="0" smtClean="0"/>
              <a:t>In most cases </a:t>
            </a:r>
            <a: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all robots do the same</a:t>
            </a:r>
            <a:r>
              <a:rPr lang="en-US" dirty="0" smtClean="0"/>
              <a:t>, or there are few groups of robots programmed identically.</a:t>
            </a:r>
          </a:p>
          <a:p>
            <a:endParaRPr lang="en-US" dirty="0" smtClean="0"/>
          </a:p>
          <a:p>
            <a:r>
              <a:rPr lang="en-US" dirty="0" smtClean="0"/>
              <a:t>It would be interesting to investigate some </a:t>
            </a:r>
            <a:r>
              <a:rPr lang="en-US" dirty="0" smtClean="0">
                <a:solidFill>
                  <a:srgbClr val="00B050"/>
                </a:solidFill>
              </a:rPr>
              <a:t>recursive and iterative patterns</a:t>
            </a:r>
            <a:r>
              <a:rPr lang="en-US" dirty="0" smtClean="0"/>
              <a:t>, similar to behaviors of </a:t>
            </a:r>
            <a:r>
              <a:rPr lang="en-US" dirty="0" smtClean="0">
                <a:solidFill>
                  <a:srgbClr val="00B050"/>
                </a:solidFill>
              </a:rPr>
              <a:t>flocks of birds </a:t>
            </a:r>
            <a:r>
              <a:rPr lang="en-US" dirty="0" smtClean="0"/>
              <a:t>and of bees in which emergent behavior can adaptively change one form of regularity to another form of regularity.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>
            <a:noAutofit/>
          </a:bodyPr>
          <a:lstStyle/>
          <a:p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Dance, rituality and regularity</a:t>
            </a:r>
            <a:endParaRPr lang="en-U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5000"/>
            <a:ext cx="8229600" cy="9445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…….change one form of regularity to another form of regularity…….</a:t>
            </a:r>
            <a:endParaRPr lang="en-US" dirty="0"/>
          </a:p>
        </p:txBody>
      </p:sp>
      <p:pic>
        <p:nvPicPr>
          <p:cNvPr id="1026" name="Picture 2" descr="\\khensu\Home01\mperkows\My Documents\My Pictures\z5693506X,9-wrzesnia--Phenian--Korea-Polnocna--Parada-zolnierz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990600"/>
            <a:ext cx="8128000" cy="4584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Conclusions on motion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Motion can be </a:t>
            </a:r>
            <a:r>
              <a:rPr lang="en-US" dirty="0" smtClean="0">
                <a:solidFill>
                  <a:srgbClr val="FF0000"/>
                </a:solidFill>
              </a:rPr>
              <a:t>generated</a:t>
            </a:r>
            <a:r>
              <a:rPr lang="en-US" dirty="0" smtClean="0"/>
              <a:t> based on splines, Spectral methods, regular expressions, grammars, forward and inverse kinematics.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Motion can be </a:t>
            </a:r>
            <a:r>
              <a:rPr lang="en-US" dirty="0" smtClean="0">
                <a:solidFill>
                  <a:srgbClr val="FF0000"/>
                </a:solidFill>
              </a:rPr>
              <a:t>transformed</a:t>
            </a:r>
            <a:r>
              <a:rPr lang="en-US" dirty="0" smtClean="0"/>
              <a:t> from other motions or signals (sound, music, speech, light)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Motion can be </a:t>
            </a:r>
            <a:r>
              <a:rPr lang="en-US" dirty="0" smtClean="0">
                <a:solidFill>
                  <a:srgbClr val="FF0000"/>
                </a:solidFill>
              </a:rPr>
              <a:t>acquired</a:t>
            </a:r>
            <a:r>
              <a:rPr lang="en-US" dirty="0" smtClean="0"/>
              <a:t> (from camera, from accelerometers,  body sensors, </a:t>
            </a:r>
            <a:r>
              <a:rPr lang="en-US" dirty="0" err="1" smtClean="0"/>
              <a:t>etc</a:t>
            </a:r>
            <a:r>
              <a:rPr lang="en-US" dirty="0" smtClean="0"/>
              <a:t>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20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13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Perception Machine</a:t>
            </a:r>
            <a:endParaRPr lang="en-US" sz="13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5090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97868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Face  Image 1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676400" y="4583668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Face  Image 2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828800" y="5345668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Face  Image 3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905000" y="6336268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Face  Image 4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638800" y="4126468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John Smith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715000" y="5498068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Marek Perkowski</a:t>
            </a:r>
            <a:endParaRPr lang="en-US" dirty="0"/>
          </a:p>
        </p:txBody>
      </p:sp>
      <p:cxnSp>
        <p:nvCxnSpPr>
          <p:cNvPr id="9" name="Straight Arrow Connector 8"/>
          <p:cNvCxnSpPr>
            <a:endCxn id="6" idx="1"/>
          </p:cNvCxnSpPr>
          <p:nvPr/>
        </p:nvCxnSpPr>
        <p:spPr>
          <a:xfrm>
            <a:off x="3124200" y="4126468"/>
            <a:ext cx="2514600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200400" y="4812268"/>
            <a:ext cx="2438400" cy="838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4" idx="3"/>
          </p:cNvCxnSpPr>
          <p:nvPr/>
        </p:nvCxnSpPr>
        <p:spPr>
          <a:xfrm flipV="1">
            <a:off x="3276600" y="4431268"/>
            <a:ext cx="2362200" cy="1099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81000" y="2069068"/>
            <a:ext cx="8382000" cy="13234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Face Recognition as a learning problem</a:t>
            </a:r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838200" y="152400"/>
            <a:ext cx="7467600" cy="16002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Perception</a:t>
            </a:r>
            <a:endParaRPr lang="en-US" sz="11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969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182880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Face  Image 1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676400" y="251460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Face  Image 2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828800" y="327660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Face  Image 3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905000" y="426720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Face  Image 4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638800" y="2057400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happy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715000" y="3429000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sad</a:t>
            </a:r>
            <a:endParaRPr lang="en-US" dirty="0"/>
          </a:p>
        </p:txBody>
      </p:sp>
      <p:cxnSp>
        <p:nvCxnSpPr>
          <p:cNvPr id="9" name="Straight Arrow Connector 8"/>
          <p:cNvCxnSpPr>
            <a:endCxn id="6" idx="1"/>
          </p:cNvCxnSpPr>
          <p:nvPr/>
        </p:nvCxnSpPr>
        <p:spPr>
          <a:xfrm>
            <a:off x="3124200" y="2057400"/>
            <a:ext cx="2514600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200400" y="2743200"/>
            <a:ext cx="2438400" cy="838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4" idx="3"/>
          </p:cNvCxnSpPr>
          <p:nvPr/>
        </p:nvCxnSpPr>
        <p:spPr>
          <a:xfrm flipV="1">
            <a:off x="3276600" y="2362200"/>
            <a:ext cx="2362200" cy="1099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438400" y="381000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Face Emotion Recognition as a learning problem</a:t>
            </a:r>
            <a:endParaRPr lang="en-US" dirty="0"/>
          </a:p>
        </p:txBody>
      </p:sp>
      <p:cxnSp>
        <p:nvCxnSpPr>
          <p:cNvPr id="15" name="Straight Arrow Connector 14"/>
          <p:cNvCxnSpPr>
            <a:stCxn id="5" idx="3"/>
          </p:cNvCxnSpPr>
          <p:nvPr/>
        </p:nvCxnSpPr>
        <p:spPr>
          <a:xfrm flipV="1">
            <a:off x="3352800" y="3733800"/>
            <a:ext cx="2209800" cy="718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2133600" y="54102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Face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3657600" y="54102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person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381000" y="152400"/>
            <a:ext cx="8382000" cy="13234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Face Emotion (Gesture) Recognition as a learning problem</a:t>
            </a:r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1029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33600" y="685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Face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657600" y="685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person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057400" y="1828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Face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581400" y="1828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emotion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057400" y="2971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Face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581400" y="2971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age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057400" y="38862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Face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581400" y="38862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gender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057400" y="4876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Face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581400" y="4876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gesture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28600" y="5867400"/>
            <a:ext cx="861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problems in Human-Robot Interaction – Perception problems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62600" y="381000"/>
            <a:ext cx="35814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Recognition Problems = Who? What? How?</a:t>
            </a:r>
            <a:endParaRPr 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580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screensho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5800" y="1143000"/>
            <a:ext cx="7467600" cy="5645150"/>
          </a:xfrm>
          <a:noFill/>
        </p:spPr>
      </p:pic>
      <p:sp>
        <p:nvSpPr>
          <p:cNvPr id="37891" name="Text Box 7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14400"/>
          </a:xfrm>
          <a:solidFill>
            <a:srgbClr val="FFFFFF"/>
          </a:solidFill>
        </p:spPr>
        <p:txBody>
          <a:bodyPr/>
          <a:lstStyle/>
          <a:p>
            <a:pPr eaLnBrk="1" hangingPunct="1"/>
            <a:r>
              <a:rPr lang="en-US" altLang="ko-KR" sz="3600" smtClean="0">
                <a:ea typeface="Gulim" pitchFamily="34" charset="-127"/>
              </a:rPr>
              <a:t>Face features recognition and visualization.</a:t>
            </a:r>
            <a:endParaRPr lang="en-US" sz="3600" smtClean="0"/>
          </a:p>
        </p:txBody>
      </p:sp>
    </p:spTree>
    <p:extLst>
      <p:ext uri="{BB962C8B-B14F-4D97-AF65-F5344CB8AC3E}">
        <p14:creationId xmlns:p14="http://schemas.microsoft.com/office/powerpoint/2010/main" val="258501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Recognizing  Emotions </a:t>
            </a:r>
          </a:p>
          <a:p>
            <a:pPr algn="ctr">
              <a:buNone/>
            </a:pPr>
            <a:r>
              <a:rPr 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Human Face</a:t>
            </a:r>
            <a:endParaRPr lang="en-US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image006%20%5b%5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88950" y="2743200"/>
            <a:ext cx="6055050" cy="4114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6279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274638"/>
            <a:ext cx="3200400" cy="2316162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PCA + NN software of </a:t>
            </a:r>
            <a:r>
              <a:rPr lang="en-US" sz="4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Labunsky</a:t>
            </a:r>
            <a:endParaRPr lang="en-US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 l="12667" t="21333" r="56667" b="13867"/>
          <a:stretch>
            <a:fillRect/>
          </a:stretch>
        </p:blipFill>
        <p:spPr bwMode="auto">
          <a:xfrm>
            <a:off x="304800" y="14757"/>
            <a:ext cx="5181600" cy="6843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79669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l="26000" t="19200" r="20000" b="11733"/>
          <a:stretch>
            <a:fillRect/>
          </a:stretch>
        </p:blipFill>
        <p:spPr bwMode="auto">
          <a:xfrm>
            <a:off x="0" y="-25249"/>
            <a:ext cx="8610600" cy="6883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818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 l="26000" t="20267" r="20000" b="12800"/>
          <a:stretch>
            <a:fillRect/>
          </a:stretch>
        </p:blipFill>
        <p:spPr bwMode="auto">
          <a:xfrm>
            <a:off x="0" y="69415"/>
            <a:ext cx="8763000" cy="6788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70481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13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Brain Machine</a:t>
            </a:r>
            <a:endParaRPr lang="en-US" sz="13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862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 smtClean="0"/>
              <a:t>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Artificial and Computational Intelligence: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Search</a:t>
            </a:r>
            <a:r>
              <a:rPr lang="en-US" dirty="0" smtClean="0"/>
              <a:t> such as A*.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Natural language </a:t>
            </a:r>
            <a:r>
              <a:rPr lang="en-US" dirty="0" smtClean="0"/>
              <a:t>such as integrated </a:t>
            </a:r>
            <a:r>
              <a:rPr lang="en-US" dirty="0" err="1" smtClean="0"/>
              <a:t>chattbots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Sophisticated vision and pattern recognition algorithms.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Evolutionary, </a:t>
            </a:r>
            <a:r>
              <a:rPr lang="en-US" dirty="0" err="1" smtClean="0">
                <a:solidFill>
                  <a:srgbClr val="FF0000"/>
                </a:solidFill>
              </a:rPr>
              <a:t>Immuno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rgbClr val="FF0000"/>
                </a:solidFill>
              </a:rPr>
              <a:t>Neural</a:t>
            </a:r>
            <a:r>
              <a:rPr lang="en-US" dirty="0" smtClean="0"/>
              <a:t> algorithms.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Multi-processor</a:t>
            </a:r>
            <a:r>
              <a:rPr lang="en-US" dirty="0" smtClean="0"/>
              <a:t> systems, multi-threading, CUDA and GPU like systems</a:t>
            </a:r>
          </a:p>
          <a:p>
            <a:pPr lvl="1"/>
            <a:r>
              <a:rPr lang="en-US" dirty="0" smtClean="0"/>
              <a:t>Individual simple behaviors based on </a:t>
            </a:r>
            <a:r>
              <a:rPr lang="en-US" dirty="0" smtClean="0">
                <a:solidFill>
                  <a:srgbClr val="FF0000"/>
                </a:solidFill>
              </a:rPr>
              <a:t>hierarchical architectures:</a:t>
            </a:r>
          </a:p>
          <a:p>
            <a:pPr lvl="2"/>
            <a:r>
              <a:rPr lang="en-US" dirty="0" smtClean="0"/>
              <a:t>Distance keeping, </a:t>
            </a:r>
          </a:p>
          <a:p>
            <a:pPr lvl="2"/>
            <a:r>
              <a:rPr lang="en-US" dirty="0" smtClean="0"/>
              <a:t>Tracking.</a:t>
            </a:r>
          </a:p>
          <a:p>
            <a:pPr lvl="2"/>
            <a:r>
              <a:rPr lang="en-US" dirty="0" smtClean="0"/>
              <a:t>Following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66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924" y="21021"/>
            <a:ext cx="8229600" cy="1143000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Behaviors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1219200"/>
            <a:ext cx="84582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Tracking with whole body (mobile robot)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Tracking with upper body of humanoid robot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Keeping distance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Avoiding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Following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Following when far away, avoiding when close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Creating  a line of robots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Dancing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Falling down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Standing up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Discussion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Fight</a:t>
            </a:r>
          </a:p>
          <a:p>
            <a:pPr marL="342900" indent="-342900">
              <a:buFont typeface="+mj-lt"/>
              <a:buAutoNum type="arabicPeriod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6485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Concepts for brain (implemented and </a:t>
            </a:r>
            <a:r>
              <a:rPr lang="en-US" dirty="0" smtClean="0">
                <a:solidFill>
                  <a:srgbClr val="0000FF"/>
                </a:solidFill>
              </a:rPr>
              <a:t>what is wrong with them</a:t>
            </a:r>
            <a:r>
              <a:rPr lang="en-US" dirty="0" smtClean="0"/>
              <a:t>?)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Genetic algorithm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Genetic programming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Search such as A*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Neural Networks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Predicate Calculus Automatic Theorem Proving</a:t>
            </a:r>
          </a:p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</a:rPr>
              <a:t>New integrated models of robot</a:t>
            </a:r>
            <a:r>
              <a:rPr lang="en-US" dirty="0" smtClean="0"/>
              <a:t>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Emotional robot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Quantum robot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Moral robot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71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33600" y="685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Input text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657600" y="685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Output text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057400" y="1828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Hexapod walking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581400" y="1828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Distance evaluation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057400" y="2971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Biped walking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581400" y="2971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Number of falls</a:t>
            </a:r>
          </a:p>
          <a:p>
            <a:pPr algn="ctr"/>
            <a:r>
              <a:rPr lang="en-US" sz="1600" dirty="0" smtClean="0"/>
              <a:t>evaluation</a:t>
            </a:r>
            <a:endParaRPr lang="en-US" sz="1600" dirty="0"/>
          </a:p>
        </p:txBody>
      </p:sp>
      <p:sp>
        <p:nvSpPr>
          <p:cNvPr id="8" name="Rectangle 7"/>
          <p:cNvSpPr/>
          <p:nvPr/>
        </p:nvSpPr>
        <p:spPr>
          <a:xfrm>
            <a:off x="2057400" y="38862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Biped Gestures</a:t>
            </a:r>
          </a:p>
        </p:txBody>
      </p:sp>
      <p:sp>
        <p:nvSpPr>
          <p:cNvPr id="9" name="Rectangle 8"/>
          <p:cNvSpPr/>
          <p:nvPr/>
        </p:nvSpPr>
        <p:spPr>
          <a:xfrm>
            <a:off x="3581400" y="38862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Comparison to video evaluation</a:t>
            </a:r>
            <a:endParaRPr lang="en-US" sz="1400" dirty="0"/>
          </a:p>
        </p:txBody>
      </p:sp>
      <p:sp>
        <p:nvSpPr>
          <p:cNvPr id="10" name="Rectangle 9"/>
          <p:cNvSpPr/>
          <p:nvPr/>
        </p:nvSpPr>
        <p:spPr>
          <a:xfrm>
            <a:off x="2057400" y="4876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Hand gestures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81400" y="4876800"/>
            <a:ext cx="1524000" cy="685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Subjective human evaluation</a:t>
            </a:r>
            <a:endParaRPr lang="en-US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228600" y="5867400"/>
            <a:ext cx="861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problems in Human-Robot Interaction – Motion Behavior (input/output)  generation problems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62600" y="381000"/>
            <a:ext cx="33528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Behavior  Problems = examples of correct motions – generalize and modify, interpolate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4800" y="8382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How to evaluate?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104900" y="0"/>
            <a:ext cx="3619500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Behaviors</a:t>
            </a:r>
            <a:endParaRPr lang="en-US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269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1245</TotalTime>
  <Words>1640</Words>
  <Application>Microsoft Office PowerPoint</Application>
  <PresentationFormat>On-screen Show (4:3)</PresentationFormat>
  <Paragraphs>364</Paragraphs>
  <Slides>50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Office Theme</vt:lpstr>
      <vt:lpstr>The Complete Theatre as a Single Robot </vt:lpstr>
      <vt:lpstr>The mechanical design concept</vt:lpstr>
      <vt:lpstr>Robot Design</vt:lpstr>
      <vt:lpstr>Theory of Robot Theatre?</vt:lpstr>
      <vt:lpstr>Types of robot theatre</vt:lpstr>
      <vt:lpstr>Realizations of Robot Theatres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Universal Editors for Robot Theatre</vt:lpstr>
      <vt:lpstr>PowerPoint Presentation</vt:lpstr>
      <vt:lpstr>PowerPoint Presentation</vt:lpstr>
      <vt:lpstr>PowerPoint Presentation</vt:lpstr>
      <vt:lpstr>PowerPoint Presentation</vt:lpstr>
      <vt:lpstr>Languages to describe all kinds of motions and events</vt:lpstr>
      <vt:lpstr>KHR-1 and iSobot Motion Editor Interface</vt:lpstr>
      <vt:lpstr>Editor with integrated video, text to speech and probabilistic regular expressions editing</vt:lpstr>
      <vt:lpstr>Chameleon box converts sound to light and controls</vt:lpstr>
      <vt:lpstr>PowerPoint Presentation</vt:lpstr>
      <vt:lpstr>PowerPoint Presentation</vt:lpstr>
      <vt:lpstr>PowerPoint Presentation</vt:lpstr>
      <vt:lpstr> Editor of wwaveforms</vt:lpstr>
      <vt:lpstr>Theory of Event Expressions</vt:lpstr>
      <vt:lpstr>PowerPoint Presentation</vt:lpstr>
      <vt:lpstr>Acceptor, generator and transformer</vt:lpstr>
      <vt:lpstr>Dance, rituality and regularity</vt:lpstr>
      <vt:lpstr>Dance, rituality and regularity</vt:lpstr>
      <vt:lpstr>Conclusions on motion</vt:lpstr>
      <vt:lpstr>PowerPoint Presentation</vt:lpstr>
      <vt:lpstr>PowerPoint Presentation</vt:lpstr>
      <vt:lpstr>PowerPoint Presentation</vt:lpstr>
      <vt:lpstr>PowerPoint Presentation</vt:lpstr>
      <vt:lpstr>Face features recognition and visualization.</vt:lpstr>
      <vt:lpstr>PowerPoint Presentation</vt:lpstr>
      <vt:lpstr>PCA + NN software of Labunsky</vt:lpstr>
      <vt:lpstr>PowerPoint Presentation</vt:lpstr>
      <vt:lpstr>PowerPoint Presentation</vt:lpstr>
      <vt:lpstr>PowerPoint Presentation</vt:lpstr>
      <vt:lpstr>Software</vt:lpstr>
      <vt:lpstr>Behaviors</vt:lpstr>
      <vt:lpstr>Concepts for brain (implemented and what is wrong with them?)</vt:lpstr>
      <vt:lpstr>PowerPoint Presentation</vt:lpstr>
    </vt:vector>
  </TitlesOfParts>
  <Company>Portland State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mperkows</dc:creator>
  <cp:lastModifiedBy>mperkows</cp:lastModifiedBy>
  <cp:revision>135</cp:revision>
  <dcterms:created xsi:type="dcterms:W3CDTF">2011-06-01T18:07:14Z</dcterms:created>
  <dcterms:modified xsi:type="dcterms:W3CDTF">2013-02-28T00:21:08Z</dcterms:modified>
</cp:coreProperties>
</file>